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349" r:id="rId2"/>
    <p:sldId id="350" r:id="rId3"/>
    <p:sldId id="351" r:id="rId4"/>
    <p:sldId id="314" r:id="rId5"/>
    <p:sldId id="374" r:id="rId6"/>
    <p:sldId id="366" r:id="rId7"/>
    <p:sldId id="368" r:id="rId8"/>
    <p:sldId id="352" r:id="rId9"/>
    <p:sldId id="353" r:id="rId10"/>
    <p:sldId id="367" r:id="rId11"/>
    <p:sldId id="373" r:id="rId12"/>
    <p:sldId id="354" r:id="rId13"/>
    <p:sldId id="370" r:id="rId14"/>
    <p:sldId id="375" r:id="rId15"/>
    <p:sldId id="376" r:id="rId16"/>
    <p:sldId id="371" r:id="rId17"/>
    <p:sldId id="372" r:id="rId18"/>
    <p:sldId id="377" r:id="rId19"/>
    <p:sldId id="365" r:id="rId20"/>
    <p:sldId id="378" r:id="rId21"/>
  </p:sldIdLst>
  <p:sldSz cx="12192000" cy="6858000"/>
  <p:notesSz cx="6858000" cy="9144000"/>
  <p:embeddedFontLst>
    <p:embeddedFont>
      <p:font typeface="等线" panose="02010600030101010101" pitchFamily="2" charset="-122"/>
      <p:regular r:id="rId23"/>
      <p:bold r:id="rId24"/>
    </p:embeddedFont>
    <p:embeddedFont>
      <p:font typeface="等线 Light" panose="02010600030101010101" pitchFamily="2" charset="-122"/>
      <p:regular r:id="rId25"/>
    </p:embeddedFont>
    <p:embeddedFont>
      <p:font typeface="钉钉进步体" panose="00020600040101010101" pitchFamily="18" charset="-122"/>
      <p:regular r:id="rId26"/>
    </p:embeddedFont>
    <p:embeddedFont>
      <p:font typeface="方正清刻本悦宋简体" panose="02000000000000000000" pitchFamily="2" charset="-122"/>
      <p:regular r:id="rId27"/>
    </p:embeddedFont>
    <p:embeddedFont>
      <p:font typeface="方正小标宋简体" panose="02000000000000000000" pitchFamily="2" charset="-122"/>
      <p:regular r:id="rId28"/>
    </p:embeddedFont>
    <p:embeddedFont>
      <p:font typeface="仿宋" panose="02010609060101010101" pitchFamily="49" charset="-122"/>
      <p:regular r:id="rId29"/>
    </p:embeddedFont>
    <p:embeddedFont>
      <p:font typeface="汉仪润圆-65简" panose="00020600040101010101" pitchFamily="18" charset="-122"/>
      <p:regular r:id="rId30"/>
    </p:embeddedFont>
    <p:embeddedFont>
      <p:font typeface="汉仪文黑-85W" panose="00020600040101010101" pitchFamily="18" charset="-122"/>
      <p:regular r:id="rId31"/>
    </p:embeddedFont>
    <p:embeddedFont>
      <p:font typeface="华文宋体" panose="02010600040101010101" pitchFamily="2" charset="-122"/>
      <p:regular r:id="rId32"/>
    </p:embeddedFont>
    <p:embeddedFont>
      <p:font typeface="华文中宋" panose="02010600040101010101" pitchFamily="2" charset="-122"/>
      <p:regular r:id="rId33"/>
    </p:embeddedFont>
    <p:embeddedFont>
      <p:font typeface="楷体" panose="02010609060101010101" pitchFamily="49" charset="-122"/>
      <p:regular r:id="rId34"/>
    </p:embeddedFont>
    <p:embeddedFont>
      <p:font typeface="字由文艺黑" panose="00020600040101010101" pitchFamily="18" charset="-122"/>
      <p:regular r:id="rId35"/>
    </p:embeddedFont>
    <p:embeddedFont>
      <p:font typeface="Cambria Math" panose="02040503050406030204" pitchFamily="18" charset="0"/>
      <p:regular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展 未央" initials="展" lastIdx="1" clrIdx="0">
    <p:extLst>
      <p:ext uri="{19B8F6BF-5375-455C-9EA6-DF929625EA0E}">
        <p15:presenceInfo xmlns:p15="http://schemas.microsoft.com/office/powerpoint/2012/main" userId="e6b0a92515a3b0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5108"/>
    <a:srgbClr val="FFD1D1"/>
    <a:srgbClr val="9DC3E6"/>
    <a:srgbClr val="DD9D00"/>
    <a:srgbClr val="9EDAF7"/>
    <a:srgbClr val="00479D"/>
    <a:srgbClr val="FFFFFF"/>
    <a:srgbClr val="84CCC9"/>
    <a:srgbClr val="EC6941"/>
    <a:srgbClr val="00A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5500" autoAdjust="0"/>
  </p:normalViewPr>
  <p:slideViewPr>
    <p:cSldViewPr snapToGrid="0">
      <p:cViewPr varScale="1">
        <p:scale>
          <a:sx n="91" d="100"/>
          <a:sy n="91" d="100"/>
        </p:scale>
        <p:origin x="3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16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5DF9F-C0DA-4FE2-84EA-324EBD3BAF41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52C95-9A5B-4517-8C3E-EBEB74498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581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437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585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694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43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324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FB3BA-B18E-DEC1-3E6C-4920AFE4E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6C1B8B-823F-2425-71B0-85CE082B4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92AB0-C7C0-8587-6FD3-30D04F0E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61379A-C11E-0B4A-0FD1-486A98C02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85E933-0268-110F-AFA0-D62C4541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48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3DEE9-4017-21BA-AF15-E1AEED1E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C19C68-5C6F-5E0E-439E-A548984F0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04FDBA-A8BF-4615-40D4-071E5FEE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6B259-A67F-AB9C-CD3F-33AF2A63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03F1D-84A7-1844-CEE0-F6CC6F06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77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3D60B5-3F32-AD71-9045-D0FA02F9D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E80A2B-ADBF-6FEE-635B-FDD1641C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566CB7-98BA-C868-FF9A-D23A5AAD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91180C-F54D-80AC-DD6D-692325DB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7601E0-44E1-C0D8-BA09-EF88AD66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284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7B214-8B47-223A-1CF5-72D03FE8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EE03A-37AD-9C95-639F-068C82BF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C7AA2-FA3D-9C92-5A13-30D5AC600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AF208E-5CAA-29FC-D025-A7E107CC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6FD161-7AEB-89B5-A6EF-6D69822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925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B7A64-974B-7FF5-1FBA-71C0CB8D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8DE448-7135-CF17-2AAA-15114DF68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815D61-9D72-7FE4-F1B2-8183BF9F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32A689-74BB-D820-494E-8FCE39D9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E4DC3E-2FE6-BFC6-DBFF-0D17F5F0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74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6FB7F-2D1B-E43D-ECB5-5AD8585F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AA1C3-9833-A836-7282-D8BD6C8C8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2B3DB0-6400-DEC7-2B30-FB7986C75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01E174-6AD7-6427-5CE9-A9BAF460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5AA43E-AD34-75D5-8FF8-4F7B9DD0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8E0980-F99C-DDD3-A77F-E7C5414E7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6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8CBFC-3DA5-69CF-5529-7A41DF27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E7A754-AD40-3C36-0B05-022B19F7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A85000-B40C-E9B8-9031-BB1EAB5B7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DF7258-004C-372D-2F1C-7A3F5C84D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973573-1120-A2A0-F0DB-1AD265A7D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393FD2-AC0E-DF4D-699D-4499A4FE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3F570D-1DE8-EC07-1540-CAACD23A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9C2CD7-C46B-4BFF-EE78-C6AAEA86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69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E18C9-230E-153A-E88A-6E56F2E0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C6ABD0-A360-2FD9-9E5B-F2C33928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774B37-0D4E-65D2-D16F-6FD6B327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0F1C27-1813-0031-0F9F-DFA7FC5D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17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861B1D-2614-718F-CF47-7A8B5EA3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25DC33-02B2-B215-0AA3-BE312780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168D3F-DB98-98CA-52C1-149A8C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937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A3FFA-AFDF-C8A5-BA7E-CD7ABADE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50BBE7-CA90-E151-2431-F10274224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A07E09-77AB-1537-6B25-F534ED423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A81297-8DC3-E11E-0231-CDE195F2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A35E25-E4B2-75BE-3B7B-72E55291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119468-1629-7EF2-8699-25A1DE29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01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4DFE7-99DE-FD3E-5453-36D6FAB4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99B887-3B1B-DE6A-FC03-3D8C63CEF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A1ACB3-8653-6CEA-1A12-7B0C7DA4D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7C50B8-A69D-A009-5ED2-9D40FEEB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E8222B-B5FA-855C-2588-3B06FA59B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DD61D6-F19B-BE5D-B08F-2EF5BC6B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33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3EE246-BB85-D84E-CBC7-F7FB3401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74AD51-E7A9-2FA7-385A-0AC41A75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F5AC51-1528-2E37-6F36-4072883B0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87E83-F91B-12DB-FCC0-2130541D0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40DCE4-16B2-A875-3AE9-DFD71CC3C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8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0.pn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0.png"/><Relationship Id="rId7" Type="http://schemas.openxmlformats.org/officeDocument/2006/relationships/image" Target="../media/image5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510.png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8.png"/><Relationship Id="rId7" Type="http://schemas.openxmlformats.org/officeDocument/2006/relationships/image" Target="../media/image58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570.png"/><Relationship Id="rId5" Type="http://schemas.openxmlformats.org/officeDocument/2006/relationships/image" Target="../media/image550.png"/><Relationship Id="rId10" Type="http://schemas.openxmlformats.org/officeDocument/2006/relationships/image" Target="../media/image61.png"/><Relationship Id="rId4" Type="http://schemas.openxmlformats.org/officeDocument/2006/relationships/image" Target="../media/image540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63.png"/><Relationship Id="rId5" Type="http://schemas.openxmlformats.org/officeDocument/2006/relationships/image" Target="../media/image67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0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579E826-CA13-4273-A58F-CF25B4B890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4"/>
          <a:stretch/>
        </p:blipFill>
        <p:spPr>
          <a:xfrm>
            <a:off x="7881700" y="543241"/>
            <a:ext cx="3841512" cy="527756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198C80F-89CD-BB62-A046-E187E190F0DA}"/>
              </a:ext>
            </a:extLst>
          </p:cNvPr>
          <p:cNvSpPr txBox="1"/>
          <p:nvPr/>
        </p:nvSpPr>
        <p:spPr>
          <a:xfrm>
            <a:off x="789344" y="2393620"/>
            <a:ext cx="5889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气体动理论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B70860-7B7F-79E8-BFCC-9CAB1906F829}"/>
              </a:ext>
            </a:extLst>
          </p:cNvPr>
          <p:cNvSpPr txBox="1"/>
          <p:nvPr/>
        </p:nvSpPr>
        <p:spPr>
          <a:xfrm>
            <a:off x="520953" y="3725270"/>
            <a:ext cx="6426684" cy="2104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热力学系统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理想气体的压强与温度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能量按自由度分配的统计规律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气体分子数按速率分布的统计规律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气体分子数按能量分布的统计规律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气体分子的平均碰撞频率与平均自由程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B045768-D895-3AB6-17F1-0E730D6A50EA}"/>
              </a:ext>
            </a:extLst>
          </p:cNvPr>
          <p:cNvCxnSpPr>
            <a:cxnSpLocks/>
          </p:cNvCxnSpPr>
          <p:nvPr/>
        </p:nvCxnSpPr>
        <p:spPr>
          <a:xfrm>
            <a:off x="468788" y="3521110"/>
            <a:ext cx="65310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C1EA91-F8F7-91D8-20AB-953E21B71335}"/>
              </a:ext>
            </a:extLst>
          </p:cNvPr>
          <p:cNvSpPr txBox="1"/>
          <p:nvPr/>
        </p:nvSpPr>
        <p:spPr>
          <a:xfrm>
            <a:off x="1900605" y="1666241"/>
            <a:ext cx="3667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大学物理</a:t>
            </a:r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（下）</a:t>
            </a:r>
            <a:endParaRPr lang="en-US" altLang="zh-CN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E6F7E3-B2C7-A565-B11B-1F34FAE4E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7455846" y="1974190"/>
            <a:ext cx="2742040" cy="411158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124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7BD59B77-A9C0-C6D3-789B-C0E66F2A0339}"/>
              </a:ext>
            </a:extLst>
          </p:cNvPr>
          <p:cNvSpPr txBox="1"/>
          <p:nvPr/>
        </p:nvSpPr>
        <p:spPr>
          <a:xfrm>
            <a:off x="507460" y="1314720"/>
            <a:ext cx="11108176" cy="795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气体的宏观表现（如温度、压强等） 与 气体分子的微观性质（如速度、动能等） 具有联系。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下面我们将要研究 </a:t>
            </a:r>
            <a:r>
              <a:rPr lang="zh-CN" altLang="en-US" sz="1600" dirty="0">
                <a:solidFill>
                  <a:srgbClr val="C00000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气体温度 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 </a:t>
            </a:r>
            <a:r>
              <a:rPr lang="zh-CN" altLang="en-US" sz="1600" dirty="0">
                <a:solidFill>
                  <a:srgbClr val="FF0000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内能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 的关系。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721BB823-015A-45C5-A55A-C08AF09E5994}"/>
              </a:ext>
            </a:extLst>
          </p:cNvPr>
          <p:cNvSpPr txBox="1"/>
          <p:nvPr/>
        </p:nvSpPr>
        <p:spPr>
          <a:xfrm>
            <a:off x="507460" y="2405136"/>
            <a:ext cx="11108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对理想气体来说，分子间作用力不予考虑，故无分子势能；室温下，分子内原子间的振动不予考虑；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则 气体的内能 等于 气体分子的总动能。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067E6B7-ADB1-459B-AD6C-27CE11586D4F}"/>
              </a:ext>
            </a:extLst>
          </p:cNvPr>
          <p:cNvSpPr txBox="1"/>
          <p:nvPr/>
        </p:nvSpPr>
        <p:spPr>
          <a:xfrm>
            <a:off x="507459" y="496110"/>
            <a:ext cx="5141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能量按自由度分配的统计规律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E67171E-6781-4BB3-B226-B2588D234420}"/>
              </a:ext>
            </a:extLst>
          </p:cNvPr>
          <p:cNvSpPr txBox="1"/>
          <p:nvPr/>
        </p:nvSpPr>
        <p:spPr>
          <a:xfrm>
            <a:off x="5649238" y="775742"/>
            <a:ext cx="1813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理想气体的内能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A632580-B7A5-4F0D-B10D-5B0EDF111152}"/>
              </a:ext>
            </a:extLst>
          </p:cNvPr>
          <p:cNvSpPr txBox="1"/>
          <p:nvPr/>
        </p:nvSpPr>
        <p:spPr>
          <a:xfrm>
            <a:off x="5882184" y="3033285"/>
            <a:ext cx="1392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个刚性分子的</a:t>
            </a:r>
            <a:endParaRPr lang="en-US" altLang="zh-CN" sz="1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平均总动能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4CB5B81-BF1D-4EAD-A9AF-139BABCA1384}"/>
              </a:ext>
            </a:extLst>
          </p:cNvPr>
          <p:cNvSpPr txBox="1"/>
          <p:nvPr/>
        </p:nvSpPr>
        <p:spPr>
          <a:xfrm>
            <a:off x="7740555" y="3033285"/>
            <a:ext cx="1635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1mol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刚性分子的</a:t>
            </a:r>
            <a:endParaRPr lang="en-US" altLang="zh-CN" sz="1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平均总动能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33163AB-F7B8-434A-9A19-7AE44550E8D8}"/>
              </a:ext>
            </a:extLst>
          </p:cNvPr>
          <p:cNvSpPr txBox="1"/>
          <p:nvPr/>
        </p:nvSpPr>
        <p:spPr>
          <a:xfrm>
            <a:off x="9637593" y="3033285"/>
            <a:ext cx="1853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质量为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M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刚性分子的</a:t>
            </a:r>
            <a:endParaRPr lang="en-US" altLang="zh-CN" sz="1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平均总动能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BB09E43-78F4-435D-95E4-C0B7D7F9FC1D}"/>
                  </a:ext>
                </a:extLst>
              </p:cNvPr>
              <p:cNvSpPr txBox="1"/>
              <p:nvPr/>
            </p:nvSpPr>
            <p:spPr>
              <a:xfrm>
                <a:off x="5866417" y="3675741"/>
                <a:ext cx="1378890" cy="4576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BB09E43-78F4-435D-95E4-C0B7D7F9F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417" y="3675741"/>
                <a:ext cx="1378890" cy="4576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C8BA440-2191-4966-815E-E3F872B39842}"/>
                  </a:ext>
                </a:extLst>
              </p:cNvPr>
              <p:cNvSpPr txBox="1"/>
              <p:nvPr/>
            </p:nvSpPr>
            <p:spPr>
              <a:xfrm>
                <a:off x="7868838" y="3675741"/>
                <a:ext cx="1378890" cy="4576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C8BA440-2191-4966-815E-E3F872B39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838" y="3675741"/>
                <a:ext cx="1378890" cy="4576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D49A960-8758-4543-A90B-05403F3459B6}"/>
                  </a:ext>
                </a:extLst>
              </p:cNvPr>
              <p:cNvSpPr txBox="1"/>
              <p:nvPr/>
            </p:nvSpPr>
            <p:spPr>
              <a:xfrm>
                <a:off x="9875058" y="3675741"/>
                <a:ext cx="1378890" cy="499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D49A960-8758-4543-A90B-05403F345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058" y="3675741"/>
                <a:ext cx="1378890" cy="4995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6112E0E6-2C4E-4FA0-90E8-0C4175E18CB3}"/>
              </a:ext>
            </a:extLst>
          </p:cNvPr>
          <p:cNvGrpSpPr/>
          <p:nvPr/>
        </p:nvGrpSpPr>
        <p:grpSpPr>
          <a:xfrm>
            <a:off x="576364" y="3378600"/>
            <a:ext cx="1736932" cy="754830"/>
            <a:chOff x="4071195" y="4612141"/>
            <a:chExt cx="2329518" cy="754830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AABA9CE0-6305-4D56-9410-FC1DB88C2043}"/>
                </a:ext>
              </a:extLst>
            </p:cNvPr>
            <p:cNvSpPr/>
            <p:nvPr/>
          </p:nvSpPr>
          <p:spPr>
            <a:xfrm>
              <a:off x="4071195" y="4612141"/>
              <a:ext cx="2329518" cy="754830"/>
            </a:xfrm>
            <a:prstGeom prst="roundRect">
              <a:avLst/>
            </a:pr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DEDFE389-AF99-4436-8161-6DC63ACA8652}"/>
                    </a:ext>
                  </a:extLst>
                </p:cNvPr>
                <p:cNvSpPr txBox="1"/>
                <p:nvPr/>
              </p:nvSpPr>
              <p:spPr>
                <a:xfrm>
                  <a:off x="4168738" y="4732113"/>
                  <a:ext cx="2134432" cy="5619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DEDFE389-AF99-4436-8161-6DC63ACA86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8738" y="4732113"/>
                  <a:ext cx="2134432" cy="56194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箭头: 右 3">
            <a:extLst>
              <a:ext uri="{FF2B5EF4-FFF2-40B4-BE49-F238E27FC236}">
                <a16:creationId xmlns:a16="http://schemas.microsoft.com/office/drawing/2014/main" id="{D3506399-B0F2-417D-A613-7DF270E95121}"/>
              </a:ext>
            </a:extLst>
          </p:cNvPr>
          <p:cNvSpPr/>
          <p:nvPr/>
        </p:nvSpPr>
        <p:spPr>
          <a:xfrm>
            <a:off x="7373823" y="3554823"/>
            <a:ext cx="266132" cy="19106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0DB67463-5965-4A1C-891B-4E90F757FCCB}"/>
              </a:ext>
            </a:extLst>
          </p:cNvPr>
          <p:cNvSpPr/>
          <p:nvPr/>
        </p:nvSpPr>
        <p:spPr>
          <a:xfrm>
            <a:off x="9476611" y="3564946"/>
            <a:ext cx="266132" cy="19106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1D9A66-99DB-46E0-9A7C-EF51EA28D62D}"/>
              </a:ext>
            </a:extLst>
          </p:cNvPr>
          <p:cNvSpPr txBox="1"/>
          <p:nvPr/>
        </p:nvSpPr>
        <p:spPr>
          <a:xfrm>
            <a:off x="2429301" y="3429000"/>
            <a:ext cx="3666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仅适用理想气体模型温度不高的情况。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4AEE321-DE5B-497F-9096-B75DF072504F}"/>
              </a:ext>
            </a:extLst>
          </p:cNvPr>
          <p:cNvSpPr txBox="1"/>
          <p:nvPr/>
        </p:nvSpPr>
        <p:spPr>
          <a:xfrm>
            <a:off x="2427478" y="3702124"/>
            <a:ext cx="3666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同种气体的内能仅与温度有关。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116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uiExpand="1"/>
      <p:bldP spid="2" grpId="0"/>
      <p:bldP spid="18" grpId="0"/>
      <p:bldP spid="19" grpId="0"/>
      <p:bldP spid="20" grpId="0"/>
      <p:bldP spid="21" grpId="0"/>
      <p:bldP spid="22" grpId="0"/>
      <p:bldP spid="4" grpId="0" animBg="1"/>
      <p:bldP spid="27" grpId="0" animBg="1"/>
      <p:bldP spid="5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11108178" cy="800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3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：体积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𝑉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=1.20×</m:t>
                    </m:r>
                    <m:sSup>
                      <m:sSup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zh-CN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的容器内储存有氧气，压强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𝑝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=8.31×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温度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𝑇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=300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K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，求：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      (1)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单位体积中的分子数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𝑛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；</a:t>
                </a:r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	(2)</a:t>
                </a:r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分子的平均平动动能和气体的内能。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11108178" cy="800027"/>
              </a:xfrm>
              <a:prstGeom prst="rect">
                <a:avLst/>
              </a:prstGeom>
              <a:blipFill>
                <a:blip r:embed="rId3"/>
                <a:stretch>
                  <a:fillRect l="-274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7" y="2271613"/>
                <a:ext cx="8944856" cy="2110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(1)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𝑝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𝑛𝑘𝑇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得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𝑝</m:t>
                        </m:r>
                      </m:num>
                      <m:den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𝑘𝑇</m:t>
                        </m:r>
                      </m:den>
                    </m:f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8.31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US" altLang="zh-CN" sz="1600" dirty="0">
                            <a:latin typeface="Cambria Math" panose="02040503050406030204" pitchFamily="18" charset="0"/>
                          </a:rPr>
                          <m:t>1.38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−23</m:t>
                            </m:r>
                          </m:sup>
                        </m:sSup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300</m:t>
                        </m:r>
                      </m:den>
                    </m:f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=2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26</m:t>
                        </m:r>
                      </m:sup>
                    </m:sSup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(2)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平均平动动能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600" dirty="0">
                        <a:latin typeface="Cambria Math" panose="02040503050406030204" pitchFamily="18" charset="0"/>
                      </a:rPr>
                      <m:t>1.38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−23</m:t>
                        </m:r>
                      </m:sup>
                    </m:sSup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300=6.21×</m:t>
                    </m:r>
                    <m:sSup>
                      <m:sSup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−21</m:t>
                        </m:r>
                      </m:sup>
                    </m:sSup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对于氧气分子，自由度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𝑖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=5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，则内能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𝑝𝑉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=2.49×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altLang="zh-CN" sz="1600" dirty="0"/>
                  <a:t>.</a:t>
                </a:r>
                <a:endParaRPr lang="zh-CN" altLang="en-US" sz="1600" dirty="0"/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2271613"/>
                <a:ext cx="8944856" cy="2110642"/>
              </a:xfrm>
              <a:prstGeom prst="rect">
                <a:avLst/>
              </a:prstGeom>
              <a:blipFill>
                <a:blip r:embed="rId4"/>
                <a:stretch>
                  <a:fillRect l="-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28D84C92-2010-4721-848E-2EF1F94954BF}"/>
              </a:ext>
            </a:extLst>
          </p:cNvPr>
          <p:cNvSpPr txBox="1"/>
          <p:nvPr/>
        </p:nvSpPr>
        <p:spPr>
          <a:xfrm>
            <a:off x="507459" y="496110"/>
            <a:ext cx="5141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能量按自由度分配的统计规律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2924D4E-D097-4021-BB87-6852037F4182}"/>
              </a:ext>
            </a:extLst>
          </p:cNvPr>
          <p:cNvSpPr txBox="1"/>
          <p:nvPr/>
        </p:nvSpPr>
        <p:spPr>
          <a:xfrm>
            <a:off x="5649238" y="775742"/>
            <a:ext cx="2111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理想气体的能量计算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660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79599C84-A946-4A0F-99BA-E36CB8086334}"/>
              </a:ext>
            </a:extLst>
          </p:cNvPr>
          <p:cNvSpPr txBox="1"/>
          <p:nvPr/>
        </p:nvSpPr>
        <p:spPr>
          <a:xfrm>
            <a:off x="507459" y="496110"/>
            <a:ext cx="558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气体分子数按速率分布的统计规律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D774393-EA1B-453E-AD93-6562CF170DE0}"/>
              </a:ext>
            </a:extLst>
          </p:cNvPr>
          <p:cNvSpPr txBox="1"/>
          <p:nvPr/>
        </p:nvSpPr>
        <p:spPr>
          <a:xfrm>
            <a:off x="6096000" y="775742"/>
            <a:ext cx="2358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麦克斯韦速率分布函数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362CEFE-B110-4585-9104-7597068DF715}"/>
              </a:ext>
            </a:extLst>
          </p:cNvPr>
          <p:cNvSpPr txBox="1"/>
          <p:nvPr/>
        </p:nvSpPr>
        <p:spPr>
          <a:xfrm>
            <a:off x="507460" y="1314720"/>
            <a:ext cx="11108176" cy="795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气体的宏观表现（如温度、压强等） 与 气体分子的微观性质（如速度、动能等） 具有联系。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下面我们将要研究 </a:t>
            </a:r>
            <a:r>
              <a:rPr lang="zh-CN" altLang="en-US" sz="1600" dirty="0">
                <a:solidFill>
                  <a:srgbClr val="C00000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气体温度 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 </a:t>
            </a:r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气体分子运动速率及其占整体之比 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的关系。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6D5BA73-56F9-4DC1-A626-BD61588443A0}"/>
                  </a:ext>
                </a:extLst>
              </p:cNvPr>
              <p:cNvSpPr txBox="1"/>
              <p:nvPr/>
            </p:nvSpPr>
            <p:spPr>
              <a:xfrm>
                <a:off x="507460" y="2288402"/>
                <a:ext cx="11108176" cy="1010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现在我们已经知道了 气体温度 与 气体的</a:t>
                </a:r>
                <a:r>
                  <a:rPr lang="zh-CN" altLang="en-US" sz="1600" u="sng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平均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总动能 之间的关系，即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然而，这种「平均」是整体性质 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——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各个分子的速率分布，是集中于均值呢，还是分散于两端呢？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6D5BA73-56F9-4DC1-A626-BD6158844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2288402"/>
                <a:ext cx="11108176" cy="1010020"/>
              </a:xfrm>
              <a:prstGeom prst="rect">
                <a:avLst/>
              </a:prstGeom>
              <a:blipFill>
                <a:blip r:embed="rId3"/>
                <a:stretch>
                  <a:fillRect l="-274" b="-66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F9FB95B1-DB64-4395-984D-C868445B8572}"/>
              </a:ext>
            </a:extLst>
          </p:cNvPr>
          <p:cNvSpPr txBox="1"/>
          <p:nvPr/>
        </p:nvSpPr>
        <p:spPr>
          <a:xfrm>
            <a:off x="507459" y="3559579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麦克斯韦速率分布函数 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给出气体在无外力场且处于平衡态时 分子的运动速率分布：</a:t>
            </a: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	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FD86B62-D0D0-44DF-ABDF-9B94C560052E}"/>
              </a:ext>
            </a:extLst>
          </p:cNvPr>
          <p:cNvGrpSpPr/>
          <p:nvPr/>
        </p:nvGrpSpPr>
        <p:grpSpPr>
          <a:xfrm>
            <a:off x="507458" y="4095106"/>
            <a:ext cx="4573905" cy="893725"/>
            <a:chOff x="4071195" y="4612141"/>
            <a:chExt cx="2329518" cy="754830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0F48646C-1B21-4246-8593-5A0FBBDDFA4D}"/>
                </a:ext>
              </a:extLst>
            </p:cNvPr>
            <p:cNvSpPr/>
            <p:nvPr/>
          </p:nvSpPr>
          <p:spPr>
            <a:xfrm>
              <a:off x="4071195" y="4612141"/>
              <a:ext cx="2329518" cy="75483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DC982BFD-B421-46C9-B38C-5880522CDB12}"/>
                    </a:ext>
                  </a:extLst>
                </p:cNvPr>
                <p:cNvSpPr txBox="1"/>
                <p:nvPr/>
              </p:nvSpPr>
              <p:spPr>
                <a:xfrm>
                  <a:off x="4168737" y="4668089"/>
                  <a:ext cx="2134432" cy="54301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·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·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DC982BFD-B421-46C9-B38C-5880522CDB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8737" y="4668089"/>
                  <a:ext cx="2134432" cy="5430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D3934EF1-2302-4427-B132-BBC9B42CB7F1}"/>
              </a:ext>
            </a:extLst>
          </p:cNvPr>
          <p:cNvSpPr txBox="1"/>
          <p:nvPr/>
        </p:nvSpPr>
        <p:spPr>
          <a:xfrm>
            <a:off x="-254103" y="5093471"/>
            <a:ext cx="60970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仿宋" panose="02010609060101010101" pitchFamily="49" charset="-122"/>
                <a:ea typeface="仿宋" panose="02010609060101010101" pitchFamily="49" charset="-122"/>
              </a:rPr>
              <a:t>（注：虽然名字叫“速率分布函数”，但这是一个</a:t>
            </a:r>
            <a:r>
              <a:rPr lang="zh-CN" altLang="en-US" sz="1200" u="sng" dirty="0">
                <a:latin typeface="仿宋" panose="02010609060101010101" pitchFamily="49" charset="-122"/>
                <a:ea typeface="仿宋" panose="02010609060101010101" pitchFamily="49" charset="-122"/>
              </a:rPr>
              <a:t>概率密度函数</a:t>
            </a:r>
            <a:r>
              <a:rPr lang="zh-CN" altLang="en-US" sz="1200" dirty="0">
                <a:latin typeface="仿宋" panose="02010609060101010101" pitchFamily="49" charset="-122"/>
                <a:ea typeface="仿宋" panose="02010609060101010101" pitchFamily="49" charset="-122"/>
              </a:rPr>
              <a:t>！）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3DBF51-9096-420E-B0E1-989180361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957" y="3477078"/>
            <a:ext cx="3459678" cy="1929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5790685-7968-4317-A63F-D89FDCA3CC1F}"/>
                  </a:ext>
                </a:extLst>
              </p:cNvPr>
              <p:cNvSpPr txBox="1"/>
              <p:nvPr/>
            </p:nvSpPr>
            <p:spPr>
              <a:xfrm>
                <a:off x="5302292" y="4027327"/>
                <a:ext cx="3017545" cy="1342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：分子的速率</a:t>
                </a:r>
                <a:r>
                  <a:rPr lang="zh-CN" altLang="en-US" sz="1400" u="sng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密度函数</a:t>
                </a:r>
                <a:endParaRPr lang="en-US" altLang="zh-CN" sz="1400" u="sng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：分子热运动速率（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m</m:t>
                    </m:r>
                    <m:r>
                      <a:rPr lang="en-US" altLang="zh-CN" sz="140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40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s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：玻尔兹曼常数，</a:t>
                </a: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1.38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−23</m:t>
                        </m:r>
                      </m:sup>
                    </m:sSup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𝑇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：热力学温度（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𝐾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5790685-7968-4317-A63F-D89FDCA3C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292" y="4027327"/>
                <a:ext cx="3017545" cy="1342419"/>
              </a:xfrm>
              <a:prstGeom prst="rect">
                <a:avLst/>
              </a:prstGeom>
              <a:blipFill>
                <a:blip r:embed="rId6"/>
                <a:stretch>
                  <a:fillRect b="-3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D5A0964-36E4-4F49-8253-258B8231BA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0429" y="3316110"/>
            <a:ext cx="3375206" cy="23626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15869C-3DD8-4623-ADE1-C8913861C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4467" y="3409050"/>
            <a:ext cx="3375206" cy="21767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383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33" grpId="0" uiExpand="1"/>
      <p:bldP spid="34" grpId="0" uiExpand="1"/>
      <p:bldP spid="39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79599C84-A946-4A0F-99BA-E36CB8086334}"/>
              </a:ext>
            </a:extLst>
          </p:cNvPr>
          <p:cNvSpPr txBox="1"/>
          <p:nvPr/>
        </p:nvSpPr>
        <p:spPr>
          <a:xfrm>
            <a:off x="507459" y="496110"/>
            <a:ext cx="558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气体分子数按速率分布的统计规律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D774393-EA1B-453E-AD93-6562CF170DE0}"/>
              </a:ext>
            </a:extLst>
          </p:cNvPr>
          <p:cNvSpPr txBox="1"/>
          <p:nvPr/>
        </p:nvSpPr>
        <p:spPr>
          <a:xfrm>
            <a:off x="6096000" y="775742"/>
            <a:ext cx="3459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平均速率、最概然速率、方均根速率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362CEFE-B110-4585-9104-7597068DF715}"/>
              </a:ext>
            </a:extLst>
          </p:cNvPr>
          <p:cNvSpPr txBox="1"/>
          <p:nvPr/>
        </p:nvSpPr>
        <p:spPr>
          <a:xfrm>
            <a:off x="507460" y="1314720"/>
            <a:ext cx="11108176" cy="795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气体的宏观表现（如温度、压强等） 与 气体分子的微观性质（如速度、动能等） 具有联系。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下面我们将要研究 </a:t>
            </a:r>
            <a:r>
              <a:rPr lang="zh-CN" altLang="en-US" sz="1600" dirty="0">
                <a:solidFill>
                  <a:srgbClr val="C00000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气体温度 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 </a:t>
            </a:r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气体分子运动速率及其占整体之比 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的关系。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9FB95B1-DB64-4395-984D-C868445B8572}"/>
              </a:ext>
            </a:extLst>
          </p:cNvPr>
          <p:cNvSpPr txBox="1"/>
          <p:nvPr/>
        </p:nvSpPr>
        <p:spPr>
          <a:xfrm>
            <a:off x="507459" y="2370903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4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麦克斯韦速率分布函数 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给出气体在无外力场且处于平衡态时 分子的运动速率分布：</a:t>
            </a: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	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FD86B62-D0D0-44DF-ABDF-9B94C560052E}"/>
              </a:ext>
            </a:extLst>
          </p:cNvPr>
          <p:cNvGrpSpPr/>
          <p:nvPr/>
        </p:nvGrpSpPr>
        <p:grpSpPr>
          <a:xfrm>
            <a:off x="507458" y="2906430"/>
            <a:ext cx="4573905" cy="893725"/>
            <a:chOff x="4071195" y="4612141"/>
            <a:chExt cx="2329518" cy="754830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0F48646C-1B21-4246-8593-5A0FBBDDFA4D}"/>
                </a:ext>
              </a:extLst>
            </p:cNvPr>
            <p:cNvSpPr/>
            <p:nvPr/>
          </p:nvSpPr>
          <p:spPr>
            <a:xfrm>
              <a:off x="4071195" y="4612141"/>
              <a:ext cx="2329518" cy="75483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DC982BFD-B421-46C9-B38C-5880522CDB12}"/>
                    </a:ext>
                  </a:extLst>
                </p:cNvPr>
                <p:cNvSpPr txBox="1"/>
                <p:nvPr/>
              </p:nvSpPr>
              <p:spPr>
                <a:xfrm>
                  <a:off x="4168737" y="4668089"/>
                  <a:ext cx="2134432" cy="54301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·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·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DC982BFD-B421-46C9-B38C-5880522CDB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8737" y="4668089"/>
                  <a:ext cx="2134432" cy="54301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D3934EF1-2302-4427-B132-BBC9B42CB7F1}"/>
              </a:ext>
            </a:extLst>
          </p:cNvPr>
          <p:cNvSpPr txBox="1"/>
          <p:nvPr/>
        </p:nvSpPr>
        <p:spPr>
          <a:xfrm>
            <a:off x="-254103" y="3904795"/>
            <a:ext cx="60970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仿宋" panose="02010609060101010101" pitchFamily="49" charset="-122"/>
                <a:ea typeface="仿宋" panose="02010609060101010101" pitchFamily="49" charset="-122"/>
              </a:rPr>
              <a:t>（注：虽然名字叫“速率分布函数”，但这是一个</a:t>
            </a:r>
            <a:r>
              <a:rPr lang="zh-CN" altLang="en-US" sz="1200" u="sng" dirty="0">
                <a:latin typeface="仿宋" panose="02010609060101010101" pitchFamily="49" charset="-122"/>
                <a:ea typeface="仿宋" panose="02010609060101010101" pitchFamily="49" charset="-122"/>
              </a:rPr>
              <a:t>概率密度函数</a:t>
            </a:r>
            <a:r>
              <a:rPr lang="zh-CN" altLang="en-US" sz="1200" dirty="0">
                <a:latin typeface="仿宋" panose="02010609060101010101" pitchFamily="49" charset="-122"/>
                <a:ea typeface="仿宋" panose="02010609060101010101" pitchFamily="49" charset="-122"/>
              </a:rPr>
              <a:t>！）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3DBF51-9096-420E-B0E1-989180361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957" y="2288402"/>
            <a:ext cx="3459678" cy="1929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5790685-7968-4317-A63F-D89FDCA3CC1F}"/>
                  </a:ext>
                </a:extLst>
              </p:cNvPr>
              <p:cNvSpPr txBox="1"/>
              <p:nvPr/>
            </p:nvSpPr>
            <p:spPr>
              <a:xfrm>
                <a:off x="5302292" y="2838651"/>
                <a:ext cx="2987466" cy="1342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：分子的速率</a:t>
                </a:r>
                <a:r>
                  <a:rPr lang="zh-CN" altLang="en-US" sz="1400" u="sng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密度函数</a:t>
                </a:r>
                <a:endParaRPr lang="en-US" altLang="zh-CN" sz="1400" u="sng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：分子热运动速率（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m</m:t>
                    </m:r>
                    <m:r>
                      <a:rPr lang="en-US" altLang="zh-CN" sz="140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40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s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：玻尔兹曼常数，</a:t>
                </a: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1.38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−23</m:t>
                        </m:r>
                      </m:sup>
                    </m:sSup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400" i="0" dirty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𝑇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：热力学温度（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𝐾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5790685-7968-4317-A63F-D89FDCA3C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292" y="2838651"/>
                <a:ext cx="2987466" cy="1342419"/>
              </a:xfrm>
              <a:prstGeom prst="rect">
                <a:avLst/>
              </a:prstGeom>
              <a:blipFill>
                <a:blip r:embed="rId5"/>
                <a:stretch>
                  <a:fillRect b="-3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818ED69A-2E04-4A2E-99B7-92AB70F0771D}"/>
              </a:ext>
            </a:extLst>
          </p:cNvPr>
          <p:cNvGrpSpPr/>
          <p:nvPr/>
        </p:nvGrpSpPr>
        <p:grpSpPr>
          <a:xfrm>
            <a:off x="361074" y="4510498"/>
            <a:ext cx="3712832" cy="1236765"/>
            <a:chOff x="361074" y="4627232"/>
            <a:chExt cx="3712832" cy="1236765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CD0AE2-9B70-432C-ADB6-0C640C8CAAD1}"/>
                </a:ext>
              </a:extLst>
            </p:cNvPr>
            <p:cNvSpPr txBox="1"/>
            <p:nvPr/>
          </p:nvSpPr>
          <p:spPr>
            <a:xfrm>
              <a:off x="888848" y="4627232"/>
              <a:ext cx="2657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平均速率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71A70EF8-0B04-4088-BA57-9DD923BC22CB}"/>
                    </a:ext>
                  </a:extLst>
                </p:cNvPr>
                <p:cNvSpPr txBox="1"/>
                <p:nvPr/>
              </p:nvSpPr>
              <p:spPr>
                <a:xfrm>
                  <a:off x="361074" y="5044542"/>
                  <a:ext cx="3712832" cy="8194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速率的数学期望，即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𝑣𝑓</m:t>
                          </m:r>
                          <m:d>
                            <m:d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</m:oMath>
                  </a14:m>
                  <a:endPara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 algn="ctr"/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计算得：</a:t>
                  </a:r>
                  <a:r>
                    <a:rPr lang="zh-CN" altLang="en-US" sz="1400" dirty="0"/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num>
                            <m:den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≈1.60</m:t>
                      </m:r>
                      <m:rad>
                        <m:radPr>
                          <m:degHide m:val="on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zh-CN" altLang="en-US" sz="14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rad>
                    </m:oMath>
                  </a14:m>
                  <a:endPara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71A70EF8-0B04-4088-BA57-9DD923BC22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74" y="5044542"/>
                  <a:ext cx="3712832" cy="819455"/>
                </a:xfrm>
                <a:prstGeom prst="rect">
                  <a:avLst/>
                </a:prstGeom>
                <a:blipFill>
                  <a:blip r:embed="rId6"/>
                  <a:stretch>
                    <a:fillRect t="-45185" b="-162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C5838C3-FC40-4961-9AC0-D7BE28A69DB7}"/>
                </a:ext>
              </a:extLst>
            </p:cNvPr>
            <p:cNvCxnSpPr/>
            <p:nvPr/>
          </p:nvCxnSpPr>
          <p:spPr>
            <a:xfrm>
              <a:off x="1110781" y="4965786"/>
              <a:ext cx="2325890" cy="0"/>
            </a:xfrm>
            <a:prstGeom prst="line">
              <a:avLst/>
            </a:prstGeom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3A01505-AD95-4672-9B97-055392659554}"/>
              </a:ext>
            </a:extLst>
          </p:cNvPr>
          <p:cNvGrpSpPr/>
          <p:nvPr/>
        </p:nvGrpSpPr>
        <p:grpSpPr>
          <a:xfrm>
            <a:off x="3627027" y="4510498"/>
            <a:ext cx="4215203" cy="1258733"/>
            <a:chOff x="3735317" y="4627232"/>
            <a:chExt cx="4215203" cy="1258733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919220D-7EDC-41F5-82C4-63219994CE61}"/>
                </a:ext>
              </a:extLst>
            </p:cNvPr>
            <p:cNvSpPr txBox="1"/>
            <p:nvPr/>
          </p:nvSpPr>
          <p:spPr>
            <a:xfrm>
              <a:off x="4514276" y="4627232"/>
              <a:ext cx="2657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最概然速率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67ACF4AC-6D67-447A-82D6-C5329D29C818}"/>
                    </a:ext>
                  </a:extLst>
                </p:cNvPr>
                <p:cNvSpPr txBox="1"/>
                <p:nvPr/>
              </p:nvSpPr>
              <p:spPr>
                <a:xfrm>
                  <a:off x="3735317" y="5019894"/>
                  <a:ext cx="4215203" cy="8660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速率密度函数的极大值点，即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1400" i="1" dirty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a14:m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最大时的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endPara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 algn="ctr"/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计算得：</a:t>
                  </a:r>
                  <a:r>
                    <a:rPr lang="zh-CN" altLang="en-US" sz="14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num>
                            <m:den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≈1.41</m:t>
                      </m:r>
                      <m:rad>
                        <m:radPr>
                          <m:degHide m:val="on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zh-CN" altLang="en-US" sz="14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rad>
                    </m:oMath>
                  </a14:m>
                  <a:endPara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67ACF4AC-6D67-447A-82D6-C5329D29C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5317" y="5019894"/>
                  <a:ext cx="4215203" cy="86607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9E82EBD-1A80-4180-AC7B-629F174FDCC2}"/>
                </a:ext>
              </a:extLst>
            </p:cNvPr>
            <p:cNvCxnSpPr/>
            <p:nvPr/>
          </p:nvCxnSpPr>
          <p:spPr>
            <a:xfrm>
              <a:off x="4635991" y="4965786"/>
              <a:ext cx="2325890" cy="0"/>
            </a:xfrm>
            <a:prstGeom prst="line">
              <a:avLst/>
            </a:prstGeom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0B307F1-E747-4D60-ACCC-0EA0576A8DEF}"/>
              </a:ext>
            </a:extLst>
          </p:cNvPr>
          <p:cNvGrpSpPr/>
          <p:nvPr/>
        </p:nvGrpSpPr>
        <p:grpSpPr>
          <a:xfrm>
            <a:off x="7671737" y="4510498"/>
            <a:ext cx="4120322" cy="1270139"/>
            <a:chOff x="7671737" y="4627232"/>
            <a:chExt cx="4120322" cy="1270139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F552775-DE4F-4B9F-81E4-25C6832D2DD2}"/>
                </a:ext>
              </a:extLst>
            </p:cNvPr>
            <p:cNvSpPr txBox="1"/>
            <p:nvPr/>
          </p:nvSpPr>
          <p:spPr>
            <a:xfrm>
              <a:off x="8404110" y="4627232"/>
              <a:ext cx="2657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钉钉进步体" panose="00020600040101010101" pitchFamily="18" charset="-122"/>
                  <a:ea typeface="钉钉进步体" panose="00020600040101010101" pitchFamily="18" charset="-122"/>
                </a:rPr>
                <a:t>方均根速率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CD7796E0-B652-4144-96DE-7D2479C6E8CC}"/>
                    </a:ext>
                  </a:extLst>
                </p:cNvPr>
                <p:cNvSpPr txBox="1"/>
                <p:nvPr/>
              </p:nvSpPr>
              <p:spPr>
                <a:xfrm>
                  <a:off x="7671737" y="4928964"/>
                  <a:ext cx="4120322" cy="9684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速率平方的期望开根号，即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zh-CN" alt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acc>
                        </m:e>
                      </m:ra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a14:m>
                  <a:endPara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 algn="ctr"/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计算得：</a:t>
                  </a:r>
                  <a:r>
                    <a:rPr lang="zh-CN" altLang="en-US" sz="14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𝑟𝑚𝑠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num>
                            <m:den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≈1.73</m:t>
                      </m:r>
                      <m:rad>
                        <m:radPr>
                          <m:degHide m:val="on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zh-CN" altLang="en-US" sz="14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rad>
                    </m:oMath>
                  </a14:m>
                  <a:endPara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CD7796E0-B652-4144-96DE-7D2479C6E8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1737" y="4928964"/>
                  <a:ext cx="4120322" cy="968407"/>
                </a:xfrm>
                <a:prstGeom prst="rect">
                  <a:avLst/>
                </a:prstGeom>
                <a:blipFill>
                  <a:blip r:embed="rId8"/>
                  <a:stretch>
                    <a:fillRect l="-2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3132069-022C-43AF-8D35-05B5EDC230D9}"/>
                </a:ext>
              </a:extLst>
            </p:cNvPr>
            <p:cNvCxnSpPr/>
            <p:nvPr/>
          </p:nvCxnSpPr>
          <p:spPr>
            <a:xfrm>
              <a:off x="8564974" y="4965786"/>
              <a:ext cx="2325890" cy="0"/>
            </a:xfrm>
            <a:prstGeom prst="line">
              <a:avLst/>
            </a:prstGeom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68788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554716"/>
                <a:ext cx="11108178" cy="1512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4.1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：导体中自由电子的运动类似于气体分子的运动。设导体中共有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𝑁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个自由电子，电子气中电子的最大速率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称作费米速率。电子速率在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𝑣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𝑣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𝑑𝑣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之间的概率为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d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𝑁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𝑁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4</m:t>
                                </m:r>
                                <m:r>
                                  <a:rPr lang="zh-CN" altLang="en-US" sz="1600" b="0" i="1" smtClean="0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华文宋体" panose="0201060004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华文宋体" panose="02010600040101010101" pitchFamily="2" charset="-122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华文宋体" panose="02010600040101010101" pitchFamily="2" charset="-122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𝐴</m:t>
                                </m:r>
                              </m:num>
                              <m:den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𝑁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d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𝑣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&gt;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𝑣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&gt;0</m:t>
                            </m:r>
                          </m:e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     0, 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𝑣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𝐹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.</a:t>
                </a:r>
              </a:p>
              <a:p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(1)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求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A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；  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(2)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求速率在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0~</m:t>
                    </m:r>
                    <m:f>
                      <m:f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区间的电子数目；  </a:t>
                </a:r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(3)</a:t>
                </a:r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证明电子气中电子的平均动能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554716"/>
                <a:ext cx="11108178" cy="1512145"/>
              </a:xfrm>
              <a:prstGeom prst="rect">
                <a:avLst/>
              </a:prstGeom>
              <a:blipFill>
                <a:blip r:embed="rId3"/>
                <a:stretch>
                  <a:fillRect l="-274" t="-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7" y="3141389"/>
                <a:ext cx="8944856" cy="1868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(1)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题意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160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d</m:t>
                            </m:r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𝑁</m:t>
                            </m:r>
                          </m:num>
                          <m:den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𝑁</m:t>
                            </m:r>
                          </m:den>
                        </m:f>
                      </m:e>
                    </m:nary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=1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，即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4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𝐴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𝑁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d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</m:nary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=1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𝐴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3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𝑁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4</m:t>
                        </m:r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.</m:t>
                    </m:r>
                  </m:oMath>
                </a14:m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(2)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速率在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0~</m:t>
                    </m:r>
                    <m:f>
                      <m:f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区间的电子数目为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sup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d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𝑁</m:t>
                        </m:r>
                      </m:e>
                    </m:nary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trlPr>
                          <a:rPr lang="zh-CN" altLang="en-US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sup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4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𝐴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d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8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𝑁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(3)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平均动能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nary>
                      <m:naryPr>
                        <m:ctrlPr>
                          <a:rPr lang="zh-CN" altLang="en-US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d</m:t>
                            </m:r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𝑁</m:t>
                            </m:r>
                          </m:num>
                          <m:den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𝑁</m:t>
                            </m:r>
                          </m:den>
                        </m:f>
                      </m:e>
                    </m:nary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nary>
                      <m:naryPr>
                        <m:ctrlPr>
                          <a:rPr lang="zh-CN" altLang="en-US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4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𝐴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𝑁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d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3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m:rPr>
                        <m:nor/>
                      </m:rPr>
                      <a:rPr lang="en-US" altLang="zh-CN" sz="1600" dirty="0">
                        <a:latin typeface="华文宋体" panose="02010600040101010101" pitchFamily="2" charset="-122"/>
                        <a:ea typeface="华文宋体" panose="02010600040101010101" pitchFamily="2" charset="-122"/>
                      </a:rPr>
                      <m:t>.</m:t>
                    </m:r>
                  </m:oMath>
                </a14:m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3141389"/>
                <a:ext cx="8944856" cy="1868012"/>
              </a:xfrm>
              <a:prstGeom prst="rect">
                <a:avLst/>
              </a:prstGeom>
              <a:blipFill>
                <a:blip r:embed="rId4"/>
                <a:stretch>
                  <a:fillRect l="-341" t="-14332" b="-33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98ED067B-4B23-417B-A814-E40DC0A67AC6}"/>
              </a:ext>
            </a:extLst>
          </p:cNvPr>
          <p:cNvSpPr txBox="1"/>
          <p:nvPr/>
        </p:nvSpPr>
        <p:spPr>
          <a:xfrm>
            <a:off x="507459" y="496110"/>
            <a:ext cx="558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气体分子数按速率分布的统计规律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81E902-5021-4BCA-BF3B-008BCFA389E1}"/>
              </a:ext>
            </a:extLst>
          </p:cNvPr>
          <p:cNvSpPr txBox="1"/>
          <p:nvPr/>
        </p:nvSpPr>
        <p:spPr>
          <a:xfrm>
            <a:off x="6096001" y="775742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速率分布的计算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396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11108178" cy="83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4.2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：有一温度为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𝑇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=300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K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，物质的量为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=1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mol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的空气。若空气的摩尔质量为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𝑚𝑜𝑙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=29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kg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mol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，则速率分别在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10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附近，单位速率区间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的：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(1)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分子数占总数的百分比；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(2)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分子数目；是多少？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11108178" cy="830548"/>
              </a:xfrm>
              <a:prstGeom prst="rect">
                <a:avLst/>
              </a:prstGeom>
              <a:blipFill>
                <a:blip r:embed="rId3"/>
                <a:stretch>
                  <a:fillRect l="-274" b="-7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7" y="2302134"/>
                <a:ext cx="11108178" cy="3146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</a:rPr>
                  <a:t>解：</a:t>
                </a:r>
                <a:r>
                  <a:rPr lang="en-US" altLang="zh-CN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</a:rPr>
                  <a:t>(1)</a:t>
                </a:r>
                <a:r>
                  <a:rPr lang="en-US" altLang="zh-CN" sz="1600" dirty="0">
                    <a:effectLst/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𝑝</m:t>
                        </m:r>
                      </m:sub>
                    </m:sSub>
                    <m:r>
                      <a:rPr lang="en-US" altLang="zh-CN" sz="1600" b="0" i="1" smtClean="0">
                        <a:effectLst/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num>
                          <m:den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≈1.41</m:t>
                    </m:r>
                    <m:rad>
                      <m:radPr>
                        <m:degHide m:val="on"/>
                        <m:ctrlPr>
                          <a:rPr lang="en-US" altLang="zh-CN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num>
                          <m:den>
                            <m:r>
                              <a:rPr lang="zh-CN" altLang="en-US" sz="1600" i="1">
                                <a:effectLst/>
                                <a:latin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e>
                    </m:rad>
                    <m:r>
                      <a:rPr lang="en-US" altLang="zh-CN" sz="1600" b="0" i="1" smtClean="0">
                        <a:effectLst/>
                        <a:latin typeface="Cambria Math" panose="02040503050406030204" pitchFamily="18" charset="0"/>
                      </a:rPr>
                      <m:t>=415 </m:t>
                    </m:r>
                    <m:r>
                      <m:rPr>
                        <m:sty m:val="p"/>
                      </m:rPr>
                      <a:rPr lang="en-US" altLang="zh-CN" sz="1600" i="1">
                        <a:effectLst/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CN" sz="1600" b="0" i="1" smtClean="0">
                        <a:effectLst/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i="1">
                        <a:effectLst/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altLang="zh-CN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</a:rPr>
                  <a:t>.  </a:t>
                </a:r>
                <a:r>
                  <a:rPr lang="zh-CN" altLang="en-US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</a:rPr>
                  <a:t>由麦克斯韦速率分布函数得，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𝑓</m:t>
                    </m:r>
                    <m:r>
                      <a:rPr lang="en-US" altLang="zh-CN" sz="1600" b="0" i="1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lang="en-US" altLang="zh-CN" sz="1600" b="0" i="1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  <m:r>
                      <a:rPr lang="en-US" altLang="zh-CN" sz="1600" b="0" i="1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)=4</m:t>
                    </m:r>
                    <m:r>
                      <a:rPr lang="zh-CN" altLang="en-US" sz="1600" i="1">
                        <a:effectLst/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altLang="zh-CN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zh-CN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</a:rPr>
                      <m:t>·</m:t>
                    </m:r>
                    <m:sSup>
                      <m:sSupPr>
                        <m:ctrlPr>
                          <a:rPr lang="en-US" altLang="zh-CN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bSup>
                              <m:sSubSupPr>
                                <m:ctrlPr>
                                  <a:rPr lang="en-US" altLang="zh-CN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den>
                        </m:f>
                      </m:sup>
                    </m:sSup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</a:rPr>
                      <m:t>·</m:t>
                    </m:r>
                    <m:sSubSup>
                      <m:sSubSupPr>
                        <m:ctrlPr>
                          <a:rPr lang="en-US" altLang="zh-CN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1600" dirty="0">
                    <a:effectLst/>
                  </a:rPr>
                  <a:t>.</a:t>
                </a:r>
                <a:endParaRPr lang="en-US" altLang="zh-CN" sz="1600" dirty="0">
                  <a:effectLst/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则在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𝑣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附近，</a:t>
                </a:r>
                <a:r>
                  <a:rPr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区间的分子数占总数百分比为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𝑚𝑜𝑙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·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𝑚𝑜𝑙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·</m:t>
                    </m:r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=0.2%</m:t>
                    </m:r>
                  </m:oMath>
                </a14:m>
                <a:r>
                  <a:rPr lang="zh-CN" altLang="en-US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1600" dirty="0">
                  <a:effectLst/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在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𝑣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10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附近，</a:t>
                </a:r>
                <a:r>
                  <a:rPr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区间的分子数占总数百分比为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=4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𝑚𝑜𝑙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·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𝑚𝑜𝑙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den>
                        </m:f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·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44</m:t>
                        </m:r>
                      </m:sup>
                    </m:sSup>
                  </m:oMath>
                </a14:m>
                <a:r>
                  <a:rPr lang="en-US" altLang="zh-CN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(2)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总分子数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𝑁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𝑁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</m:t>
                        </m:r>
                      </m:sub>
                    </m:sSub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=6.022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1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=6×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28</m:t>
                        </m:r>
                      </m:sup>
                    </m:sSup>
                  </m:oMath>
                </a14:m>
                <a:r>
                  <a:rPr lang="zh-CN" altLang="en-US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1600" dirty="0">
                  <a:effectLst/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则在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𝑣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附近，</a:t>
                </a:r>
                <a:r>
                  <a:rPr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区间的分子数目为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0.2%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6×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28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=1.2×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26</m:t>
                        </m:r>
                      </m:sup>
                    </m:sSup>
                  </m:oMath>
                </a14:m>
                <a:r>
                  <a:rPr lang="zh-CN" altLang="en-US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1600" dirty="0">
                  <a:effectLst/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在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𝑣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=10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附近，</a:t>
                </a:r>
                <a:r>
                  <a:rPr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区间的分子数目为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−44</m:t>
                        </m:r>
                      </m:sup>
                    </m:sSup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6×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28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=1.2×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−15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2302134"/>
                <a:ext cx="11108178" cy="3146567"/>
              </a:xfrm>
              <a:prstGeom prst="rect">
                <a:avLst/>
              </a:prstGeom>
              <a:blipFill>
                <a:blip r:embed="rId4"/>
                <a:stretch>
                  <a:fillRect l="-274" b="-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98ED067B-4B23-417B-A814-E40DC0A67AC6}"/>
              </a:ext>
            </a:extLst>
          </p:cNvPr>
          <p:cNvSpPr txBox="1"/>
          <p:nvPr/>
        </p:nvSpPr>
        <p:spPr>
          <a:xfrm>
            <a:off x="507459" y="496110"/>
            <a:ext cx="558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气体分子数按速率分布的统计规律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81E902-5021-4BCA-BF3B-008BCFA389E1}"/>
              </a:ext>
            </a:extLst>
          </p:cNvPr>
          <p:cNvSpPr txBox="1"/>
          <p:nvPr/>
        </p:nvSpPr>
        <p:spPr>
          <a:xfrm>
            <a:off x="6096001" y="775742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速率分布的计算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768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5790685-7968-4317-A63F-D89FDCA3CC1F}"/>
                  </a:ext>
                </a:extLst>
              </p:cNvPr>
              <p:cNvSpPr txBox="1"/>
              <p:nvPr/>
            </p:nvSpPr>
            <p:spPr>
              <a:xfrm>
                <a:off x="5865613" y="3957705"/>
                <a:ext cx="3582401" cy="1342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：分子按速度与空间位置占比的</a:t>
                </a:r>
                <a:r>
                  <a:rPr lang="zh-CN" altLang="en-US" sz="1400" u="sng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密度</a:t>
                </a:r>
                <a:endParaRPr lang="en-US" altLang="zh-CN" sz="1400" u="sng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：势能零点处的分子</a:t>
                </a:r>
                <a:r>
                  <a:rPr lang="zh-CN" altLang="en-US" sz="1400" u="sng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密度</a:t>
                </a:r>
                <a:endParaRPr lang="en-US" altLang="zh-CN" sz="1400" u="sng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：玻尔兹曼常数，</a:t>
                </a: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1.38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−23</m:t>
                        </m:r>
                      </m:sup>
                    </m:sSup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400" i="0" dirty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𝑇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：热力学温度（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𝐾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5790685-7968-4317-A63F-D89FDCA3C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613" y="3957705"/>
                <a:ext cx="3582401" cy="1342419"/>
              </a:xfrm>
              <a:prstGeom prst="rect">
                <a:avLst/>
              </a:prstGeom>
              <a:blipFill>
                <a:blip r:embed="rId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79599C84-A946-4A0F-99BA-E36CB8086334}"/>
              </a:ext>
            </a:extLst>
          </p:cNvPr>
          <p:cNvSpPr txBox="1"/>
          <p:nvPr/>
        </p:nvSpPr>
        <p:spPr>
          <a:xfrm>
            <a:off x="507459" y="496110"/>
            <a:ext cx="558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气体分子数按能量分布的统计规律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D774393-EA1B-453E-AD93-6562CF170DE0}"/>
              </a:ext>
            </a:extLst>
          </p:cNvPr>
          <p:cNvSpPr txBox="1"/>
          <p:nvPr/>
        </p:nvSpPr>
        <p:spPr>
          <a:xfrm>
            <a:off x="6096000" y="775742"/>
            <a:ext cx="2358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玻尔兹曼能量分布律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362CEFE-B110-4585-9104-7597068DF715}"/>
              </a:ext>
            </a:extLst>
          </p:cNvPr>
          <p:cNvSpPr txBox="1"/>
          <p:nvPr/>
        </p:nvSpPr>
        <p:spPr>
          <a:xfrm>
            <a:off x="507460" y="1314720"/>
            <a:ext cx="11108176" cy="795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气体的宏观表现（如温度、压强等） 与 气体分子的微观性质（如速度、动能等） 具有联系。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下面我们将要研究 </a:t>
            </a:r>
            <a:r>
              <a:rPr lang="zh-CN" altLang="en-US" sz="1600" dirty="0">
                <a:solidFill>
                  <a:srgbClr val="C00000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气体温度 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 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气体分子的能量及其占整体之比 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的关系。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6D5BA73-56F9-4DC1-A626-BD61588443A0}"/>
                  </a:ext>
                </a:extLst>
              </p:cNvPr>
              <p:cNvSpPr txBox="1"/>
              <p:nvPr/>
            </p:nvSpPr>
            <p:spPr>
              <a:xfrm>
                <a:off x="507460" y="2405136"/>
                <a:ext cx="11108176" cy="826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麦克斯韦速率分布函数给出了 一定温度下、无外力场、气体分子在空间中均匀分布 时，气体分子的占比仅与速率有关。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然而，当存在外力场时，分子除了具有动能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，还具有势能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，因此气体分子的占比也与空间位置有关了。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6D5BA73-56F9-4DC1-A626-BD6158844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2405136"/>
                <a:ext cx="11108176" cy="826316"/>
              </a:xfrm>
              <a:prstGeom prst="rect">
                <a:avLst/>
              </a:prstGeom>
              <a:blipFill>
                <a:blip r:embed="rId4"/>
                <a:stretch>
                  <a:fillRect l="-274" b="-8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F9FB95B1-DB64-4395-984D-C868445B8572}"/>
              </a:ext>
            </a:extLst>
          </p:cNvPr>
          <p:cNvSpPr txBox="1"/>
          <p:nvPr/>
        </p:nvSpPr>
        <p:spPr>
          <a:xfrm>
            <a:off x="507459" y="3386165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玻尔兹曼能量分布律 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给出气体在有外力场且处于平衡态时 分子的能量分布：</a:t>
            </a: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	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FD86B62-D0D0-44DF-ABDF-9B94C560052E}"/>
              </a:ext>
            </a:extLst>
          </p:cNvPr>
          <p:cNvGrpSpPr/>
          <p:nvPr/>
        </p:nvGrpSpPr>
        <p:grpSpPr>
          <a:xfrm>
            <a:off x="380731" y="3957705"/>
            <a:ext cx="5358154" cy="893725"/>
            <a:chOff x="4014764" y="4612141"/>
            <a:chExt cx="2385949" cy="754830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0F48646C-1B21-4246-8593-5A0FBBDDFA4D}"/>
                </a:ext>
              </a:extLst>
            </p:cNvPr>
            <p:cNvSpPr/>
            <p:nvPr/>
          </p:nvSpPr>
          <p:spPr>
            <a:xfrm>
              <a:off x="4071195" y="4612141"/>
              <a:ext cx="2329518" cy="75483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DC982BFD-B421-46C9-B38C-5880522CDB12}"/>
                    </a:ext>
                  </a:extLst>
                </p:cNvPr>
                <p:cNvSpPr txBox="1"/>
                <p:nvPr/>
              </p:nvSpPr>
              <p:spPr>
                <a:xfrm>
                  <a:off x="4014764" y="4688696"/>
                  <a:ext cx="1451049" cy="54301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·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i="1" smtClean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DC982BFD-B421-46C9-B38C-5880522CDB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4764" y="4688696"/>
                  <a:ext cx="1451049" cy="5430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D3934EF1-2302-4427-B132-BBC9B42CB7F1}"/>
              </a:ext>
            </a:extLst>
          </p:cNvPr>
          <p:cNvSpPr txBox="1"/>
          <p:nvPr/>
        </p:nvSpPr>
        <p:spPr>
          <a:xfrm>
            <a:off x="74661" y="4998049"/>
            <a:ext cx="60970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latin typeface="仿宋" panose="02010609060101010101" pitchFamily="49" charset="-122"/>
                <a:ea typeface="仿宋" panose="02010609060101010101" pitchFamily="49" charset="-122"/>
              </a:rPr>
              <a:t>（注：虽然名字叫“分布律”，但这是一个</a:t>
            </a:r>
            <a:r>
              <a:rPr lang="zh-CN" altLang="en-US" sz="1200" u="sng" dirty="0">
                <a:latin typeface="仿宋" panose="02010609060101010101" pitchFamily="49" charset="-122"/>
                <a:ea typeface="仿宋" panose="02010609060101010101" pitchFamily="49" charset="-122"/>
              </a:rPr>
              <a:t>六元</a:t>
            </a:r>
            <a:r>
              <a:rPr lang="zh-CN" altLang="en-US" sz="1200" dirty="0">
                <a:latin typeface="仿宋" panose="02010609060101010101" pitchFamily="49" charset="-122"/>
                <a:ea typeface="仿宋" panose="02010609060101010101" pitchFamily="49" charset="-122"/>
              </a:rPr>
              <a:t>随机变量的</a:t>
            </a:r>
            <a:r>
              <a:rPr lang="zh-CN" altLang="en-US" sz="1200" u="sng" dirty="0">
                <a:latin typeface="仿宋" panose="02010609060101010101" pitchFamily="49" charset="-122"/>
                <a:ea typeface="仿宋" panose="02010609060101010101" pitchFamily="49" charset="-122"/>
              </a:rPr>
              <a:t>概率密度函数</a:t>
            </a:r>
            <a:r>
              <a:rPr lang="zh-CN" altLang="en-US" sz="1200" dirty="0">
                <a:latin typeface="仿宋" panose="02010609060101010101" pitchFamily="49" charset="-122"/>
                <a:ea typeface="仿宋" panose="02010609060101010101" pitchFamily="49" charset="-122"/>
              </a:rPr>
              <a:t>！）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469DF4D-1DA7-455B-98DC-83C4C306F979}"/>
                  </a:ext>
                </a:extLst>
              </p:cNvPr>
              <p:cNvSpPr txBox="1"/>
              <p:nvPr/>
            </p:nvSpPr>
            <p:spPr>
              <a:xfrm>
                <a:off x="3512639" y="4085929"/>
                <a:ext cx="2226245" cy="32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𝑘</m:t>
                        </m:r>
                      </m:sub>
                    </m:sSub>
                    <m:r>
                      <a:rPr lang="zh-CN" altLang="en-US" sz="14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：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的函数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469DF4D-1DA7-455B-98DC-83C4C306F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639" y="4085929"/>
                <a:ext cx="2226245" cy="324769"/>
              </a:xfrm>
              <a:prstGeom prst="rect">
                <a:avLst/>
              </a:prstGeom>
              <a:blipFill>
                <a:blip r:embed="rId6"/>
                <a:stretch>
                  <a:fillRect t="-5556" b="-9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5970FDF-6F67-48F2-9E3A-DD70D05413D0}"/>
                  </a:ext>
                </a:extLst>
              </p:cNvPr>
              <p:cNvSpPr txBox="1"/>
              <p:nvPr/>
            </p:nvSpPr>
            <p:spPr>
              <a:xfrm>
                <a:off x="3512639" y="4404567"/>
                <a:ext cx="2226245" cy="32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𝑝</m:t>
                        </m:r>
                      </m:sub>
                    </m:sSub>
                    <m:r>
                      <a:rPr lang="zh-CN" altLang="en-US" sz="14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：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位置</a:t>
                </a:r>
                <a14:m>
                  <m:oMath xmlns:m="http://schemas.openxmlformats.org/officeDocument/2006/math"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的函数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5970FDF-6F67-48F2-9E3A-DD70D054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639" y="4404567"/>
                <a:ext cx="2226245" cy="324769"/>
              </a:xfrm>
              <a:prstGeom prst="rect">
                <a:avLst/>
              </a:prstGeom>
              <a:blipFill>
                <a:blip r:embed="rId7"/>
                <a:stretch>
                  <a:fillRect t="-7547"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E9469C62-C6CD-47F5-A0C5-CB7F251F98FD}"/>
              </a:ext>
            </a:extLst>
          </p:cNvPr>
          <p:cNvGrpSpPr/>
          <p:nvPr/>
        </p:nvGrpSpPr>
        <p:grpSpPr>
          <a:xfrm>
            <a:off x="9167743" y="4476581"/>
            <a:ext cx="2516798" cy="715068"/>
            <a:chOff x="4021227" y="4763033"/>
            <a:chExt cx="900406" cy="603938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4AB9696E-7A59-4383-A715-5692C3A37151}"/>
                </a:ext>
              </a:extLst>
            </p:cNvPr>
            <p:cNvSpPr/>
            <p:nvPr/>
          </p:nvSpPr>
          <p:spPr>
            <a:xfrm>
              <a:off x="4071197" y="4763033"/>
              <a:ext cx="789038" cy="60393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0C596227-B7CF-4C4C-9CDF-C5682C3CB4E0}"/>
                    </a:ext>
                  </a:extLst>
                </p:cNvPr>
                <p:cNvSpPr txBox="1"/>
                <p:nvPr/>
              </p:nvSpPr>
              <p:spPr>
                <a:xfrm>
                  <a:off x="4021227" y="4897093"/>
                  <a:ext cx="900406" cy="3573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·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0C596227-B7CF-4C4C-9CDF-C5682C3CB4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1227" y="4897093"/>
                  <a:ext cx="900406" cy="3573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55D068D0-E40D-4407-856C-0D190A9CAEDA}"/>
              </a:ext>
            </a:extLst>
          </p:cNvPr>
          <p:cNvSpPr txBox="1"/>
          <p:nvPr/>
        </p:nvSpPr>
        <p:spPr>
          <a:xfrm>
            <a:off x="9134007" y="4074228"/>
            <a:ext cx="23789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分子数密度按势能分布</a:t>
            </a:r>
            <a:endParaRPr lang="zh-CN" altLang="en-US" sz="1600" dirty="0"/>
          </a:p>
        </p:txBody>
      </p:sp>
      <p:sp>
        <p:nvSpPr>
          <p:cNvPr id="4" name="箭头: 圆角右 3">
            <a:extLst>
              <a:ext uri="{FF2B5EF4-FFF2-40B4-BE49-F238E27FC236}">
                <a16:creationId xmlns:a16="http://schemas.microsoft.com/office/drawing/2014/main" id="{8FD091AF-8B84-4EDA-8368-F47AF23BD149}"/>
              </a:ext>
            </a:extLst>
          </p:cNvPr>
          <p:cNvSpPr/>
          <p:nvPr/>
        </p:nvSpPr>
        <p:spPr>
          <a:xfrm rot="5400000">
            <a:off x="10130500" y="3592303"/>
            <a:ext cx="338554" cy="36137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1588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BA0548-4E6C-429B-BA80-B3743F706800}"/>
              </a:ext>
            </a:extLst>
          </p:cNvPr>
          <p:cNvSpPr/>
          <p:nvPr/>
        </p:nvSpPr>
        <p:spPr>
          <a:xfrm>
            <a:off x="6113926" y="2774645"/>
            <a:ext cx="5416922" cy="2500403"/>
          </a:xfrm>
          <a:prstGeom prst="rect">
            <a:avLst/>
          </a:prstGeom>
          <a:solidFill>
            <a:schemeClr val="bg1">
              <a:alpha val="98000"/>
            </a:schemeClr>
          </a:solidFill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8970ABA-5DA7-47CB-8075-0F59D5D0D9F1}"/>
                  </a:ext>
                </a:extLst>
              </p:cNvPr>
              <p:cNvSpPr txBox="1"/>
              <p:nvPr/>
            </p:nvSpPr>
            <p:spPr>
              <a:xfrm>
                <a:off x="6381755" y="2955301"/>
                <a:ext cx="4296304" cy="2097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方正小标宋简体" panose="02000000000000000000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方正小标宋简体" panose="02000000000000000000" pitchFamily="2" charset="-122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方正小标宋简体" panose="02000000000000000000" pitchFamily="2" charset="-122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i="1" smtClean="0">
                                      <a:effectLst/>
                                      <a:latin typeface="Cambria Math" panose="02040503050406030204" pitchFamily="18" charset="0"/>
                                      <a:ea typeface="方正小标宋简体" panose="02000000000000000000" pitchFamily="2" charset="-122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ea typeface="方正小标宋简体" panose="02000000000000000000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effectLst/>
                                          <a:latin typeface="Cambria Math" panose="02040503050406030204" pitchFamily="18" charset="0"/>
                                          <a:ea typeface="方正小标宋简体" panose="02000000000000000000" pitchFamily="2" charset="-122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ea typeface="方正小标宋简体" panose="02000000000000000000" pitchFamily="2" charset="-122"/>
                                        </a:rPr>
                                        <m:t>𝑝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 smtClean="0">
                                      <a:effectLst/>
                                      <a:latin typeface="Cambria Math" panose="02040503050406030204" pitchFamily="18" charset="0"/>
                                      <a:ea typeface="方正小标宋简体" panose="02000000000000000000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effectLst/>
                                      <a:latin typeface="Cambria Math" panose="02040503050406030204" pitchFamily="18" charset="0"/>
                                      <a:ea typeface="方正小标宋简体" panose="02000000000000000000" pitchFamily="2" charset="-122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effectLst/>
                                      <a:latin typeface="Cambria Math" panose="02040503050406030204" pitchFamily="18" charset="0"/>
                                      <a:ea typeface="方正小标宋简体" panose="02000000000000000000" pitchFamily="2" charset="-122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  <m:nary>
                        <m:naryPr>
                          <m:chr m:val="∭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方正小标宋简体" panose="02000000000000000000" pitchFamily="2" charset="-122"/>
                                    </a:rPr>
                                    <m:t>2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l-GR" altLang="zh-CN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altLang="zh-CN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</m:t>
                      </m:r>
                    </m:oMath>
                  </m:oMathPara>
                </a14:m>
                <a:endParaRPr lang="en-US" altLang="zh-CN" b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 smtClean="0">
                                      <a:effectLst/>
                                      <a:latin typeface="Cambria Math" panose="02040503050406030204" pitchFamily="18" charset="0"/>
                                      <a:ea typeface="方正小标宋简体" panose="02000000000000000000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effectLst/>
                                      <a:latin typeface="Cambria Math" panose="02040503050406030204" pitchFamily="18" charset="0"/>
                                      <a:ea typeface="方正小标宋简体" panose="02000000000000000000" pitchFamily="2" charset="-122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effectLst/>
                                      <a:latin typeface="Cambria Math" panose="02040503050406030204" pitchFamily="18" charset="0"/>
                                      <a:ea typeface="方正小标宋简体" panose="02000000000000000000" pitchFamily="2" charset="-122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  <m:nary>
                        <m:nary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方正小标宋简体" panose="02000000000000000000" pitchFamily="2" charset="-122"/>
                                    </a:rPr>
                                    <m:t>2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8970ABA-5DA7-47CB-8075-0F59D5D0D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755" y="2955301"/>
                <a:ext cx="4296304" cy="20978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CBDDD2D9-AF3C-4F17-8438-3B1666A6BBE3}"/>
              </a:ext>
            </a:extLst>
          </p:cNvPr>
          <p:cNvSpPr/>
          <p:nvPr/>
        </p:nvSpPr>
        <p:spPr>
          <a:xfrm>
            <a:off x="7596779" y="4365364"/>
            <a:ext cx="3038604" cy="715068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09774C6E-1B45-4BBF-B55B-D9DA0B7A8CF6}"/>
                  </a:ext>
                </a:extLst>
              </p:cNvPr>
              <p:cNvSpPr/>
              <p:nvPr/>
            </p:nvSpPr>
            <p:spPr>
              <a:xfrm>
                <a:off x="10480466" y="3621484"/>
                <a:ext cx="1141272" cy="771670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zh-CN" altLang="en-US" sz="1200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zh-CN" sz="1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00" b="0" i="1" dirty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1200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altLang="zh-CN" sz="1200" dirty="0"/>
              </a:p>
            </p:txBody>
          </p:sp>
        </mc:Choice>
        <mc:Fallback xmlns=""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09774C6E-1B45-4BBF-B55B-D9DA0B7A8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0466" y="3621484"/>
                <a:ext cx="1141272" cy="77167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8209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2" grpId="0" uiExpand="1" build="p"/>
      <p:bldP spid="33" grpId="0" uiExpand="1"/>
      <p:bldP spid="34" grpId="0" uiExpand="1"/>
      <p:bldP spid="39" grpId="0"/>
      <p:bldP spid="15" grpId="0"/>
      <p:bldP spid="16" grpId="0"/>
      <p:bldP spid="21" grpId="0"/>
      <p:bldP spid="4" grpId="0" animBg="1"/>
      <p:bldP spid="8" grpId="0" animBg="1"/>
      <p:bldP spid="8" grpId="1" animBg="1"/>
      <p:bldP spid="5" grpId="0" uiExpand="1" build="p"/>
      <p:bldP spid="5" grpId="1" build="allAtOnce"/>
      <p:bldP spid="10" grpId="0" animBg="1"/>
      <p:bldP spid="10" grpId="1" animBg="1"/>
      <p:bldP spid="9" grpId="0" animBg="1"/>
      <p:bldP spid="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79599C84-A946-4A0F-99BA-E36CB8086334}"/>
              </a:ext>
            </a:extLst>
          </p:cNvPr>
          <p:cNvSpPr txBox="1"/>
          <p:nvPr/>
        </p:nvSpPr>
        <p:spPr>
          <a:xfrm>
            <a:off x="507459" y="496110"/>
            <a:ext cx="558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气体分子数按能量分布的统计规律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D774393-EA1B-453E-AD93-6562CF170DE0}"/>
              </a:ext>
            </a:extLst>
          </p:cNvPr>
          <p:cNvSpPr txBox="1"/>
          <p:nvPr/>
        </p:nvSpPr>
        <p:spPr>
          <a:xfrm>
            <a:off x="6096000" y="775742"/>
            <a:ext cx="315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重力场中大气压强按高度的分布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362CEFE-B110-4585-9104-7597068DF715}"/>
              </a:ext>
            </a:extLst>
          </p:cNvPr>
          <p:cNvSpPr txBox="1"/>
          <p:nvPr/>
        </p:nvSpPr>
        <p:spPr>
          <a:xfrm>
            <a:off x="507460" y="1314720"/>
            <a:ext cx="11108176" cy="795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气体的宏观表现（如温度、压强等） 与 气体分子的微观性质（如速度、动能等） 具有联系。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下面我们将要研究 </a:t>
            </a:r>
            <a:r>
              <a:rPr lang="zh-CN" altLang="en-US" sz="1600" dirty="0">
                <a:solidFill>
                  <a:srgbClr val="C00000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气体温度 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 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气体分子的能量及其占整体之比 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的关系。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6D5BA73-56F9-4DC1-A626-BD61588443A0}"/>
              </a:ext>
            </a:extLst>
          </p:cNvPr>
          <p:cNvSpPr txBox="1"/>
          <p:nvPr/>
        </p:nvSpPr>
        <p:spPr>
          <a:xfrm>
            <a:off x="507460" y="2405136"/>
            <a:ext cx="11108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最常见的外力场是 重力场。重力势能仅与高度有关，因此重力场作用下的气体的分子数密度也仅与高度有关。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很容易想到一条常见结论</a:t>
            </a: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——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“高度越高，大气越稀薄”。这就是玻尔兹曼分布律的一种应用。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9FB95B1-DB64-4395-984D-C868445B8572}"/>
              </a:ext>
            </a:extLst>
          </p:cNvPr>
          <p:cNvSpPr txBox="1"/>
          <p:nvPr/>
        </p:nvSpPr>
        <p:spPr>
          <a:xfrm>
            <a:off x="507459" y="3386165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将重力势能的表达式代入，可得到 分子数密度按高度分布 的规律：</a:t>
            </a: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	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FD86B62-D0D0-44DF-ABDF-9B94C560052E}"/>
              </a:ext>
            </a:extLst>
          </p:cNvPr>
          <p:cNvGrpSpPr/>
          <p:nvPr/>
        </p:nvGrpSpPr>
        <p:grpSpPr>
          <a:xfrm>
            <a:off x="507460" y="4015495"/>
            <a:ext cx="1921483" cy="1009888"/>
            <a:chOff x="4071195" y="4612142"/>
            <a:chExt cx="855623" cy="572297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0F48646C-1B21-4246-8593-5A0FBBDDFA4D}"/>
                </a:ext>
              </a:extLst>
            </p:cNvPr>
            <p:cNvSpPr/>
            <p:nvPr/>
          </p:nvSpPr>
          <p:spPr>
            <a:xfrm>
              <a:off x="4071195" y="4612142"/>
              <a:ext cx="855623" cy="57229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DC982BFD-B421-46C9-B38C-5880522CDB12}"/>
                    </a:ext>
                  </a:extLst>
                </p:cNvPr>
                <p:cNvSpPr txBox="1"/>
                <p:nvPr/>
              </p:nvSpPr>
              <p:spPr>
                <a:xfrm>
                  <a:off x="4071195" y="4774104"/>
                  <a:ext cx="855623" cy="3213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·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effectLst/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𝑚𝑔</m:t>
                                </m:r>
                                <m:r>
                                  <a:rPr lang="en-US" altLang="zh-CN" b="0" i="1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DC982BFD-B421-46C9-B38C-5880522CDB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1195" y="4774104"/>
                  <a:ext cx="855623" cy="32130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5790685-7968-4317-A63F-D89FDCA3CC1F}"/>
                  </a:ext>
                </a:extLst>
              </p:cNvPr>
              <p:cNvSpPr txBox="1"/>
              <p:nvPr/>
            </p:nvSpPr>
            <p:spPr>
              <a:xfrm>
                <a:off x="2710403" y="3849230"/>
                <a:ext cx="3582401" cy="1342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：分子按高度占比的</a:t>
                </a:r>
                <a:r>
                  <a:rPr lang="zh-CN" altLang="en-US" sz="1400" u="sng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密度</a:t>
                </a:r>
                <a:endParaRPr lang="en-US" altLang="zh-CN" sz="1400" u="sng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：势能零点处的分子</a:t>
                </a:r>
                <a:r>
                  <a:rPr lang="zh-CN" altLang="en-US" sz="1400" u="sng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密度</a:t>
                </a:r>
                <a:endParaRPr lang="en-US" altLang="zh-CN" sz="1400" u="sng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：玻尔兹曼常数，</a:t>
                </a:r>
                <a14:m>
                  <m:oMath xmlns:m="http://schemas.openxmlformats.org/officeDocument/2006/math"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1.38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−23</m:t>
                        </m:r>
                      </m:sup>
                    </m:sSup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400" i="0" dirty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𝑇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：热力学温度（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𝐾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5790685-7968-4317-A63F-D89FDCA3C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403" y="3849230"/>
                <a:ext cx="3582401" cy="1342419"/>
              </a:xfrm>
              <a:prstGeom prst="rect">
                <a:avLst/>
              </a:prstGeom>
              <a:blipFill>
                <a:blip r:embed="rId4"/>
                <a:stretch>
                  <a:fillRect b="-3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55D068D0-E40D-4407-856C-0D190A9CAEDA}"/>
              </a:ext>
            </a:extLst>
          </p:cNvPr>
          <p:cNvSpPr txBox="1"/>
          <p:nvPr/>
        </p:nvSpPr>
        <p:spPr>
          <a:xfrm>
            <a:off x="9247762" y="3539700"/>
            <a:ext cx="23789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6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等温气压公式</a:t>
            </a:r>
            <a:endParaRPr lang="zh-CN" altLang="en-US" sz="16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3823812-253F-492B-9E8A-33D6EB61FEE0}"/>
                  </a:ext>
                </a:extLst>
              </p:cNvPr>
              <p:cNvSpPr txBox="1"/>
              <p:nvPr/>
            </p:nvSpPr>
            <p:spPr>
              <a:xfrm>
                <a:off x="7314133" y="4301297"/>
                <a:ext cx="1705583" cy="430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effectLst/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𝑚𝑔</m:t>
                              </m:r>
                              <m:r>
                                <a:rPr lang="en-US" altLang="zh-CN" sz="1600" b="0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3823812-253F-492B-9E8A-33D6EB61F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133" y="4301297"/>
                <a:ext cx="1705583" cy="430567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66016CDD-7AC3-4433-97B3-B9873CFE1A7D}"/>
              </a:ext>
            </a:extLst>
          </p:cNvPr>
          <p:cNvGrpSpPr/>
          <p:nvPr/>
        </p:nvGrpSpPr>
        <p:grpSpPr>
          <a:xfrm>
            <a:off x="6145086" y="4241186"/>
            <a:ext cx="1081218" cy="343115"/>
            <a:chOff x="6145086" y="4338081"/>
            <a:chExt cx="1081218" cy="343115"/>
          </a:xfrm>
        </p:grpSpPr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75D6580F-3696-454D-A597-DDD24A5F2DE4}"/>
                </a:ext>
              </a:extLst>
            </p:cNvPr>
            <p:cNvCxnSpPr>
              <a:cxnSpLocks/>
            </p:cNvCxnSpPr>
            <p:nvPr/>
          </p:nvCxnSpPr>
          <p:spPr>
            <a:xfrm>
              <a:off x="6145086" y="4681196"/>
              <a:ext cx="108121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9C59F52F-C449-4A8D-8924-23DCC3889C92}"/>
                    </a:ext>
                  </a:extLst>
                </p:cNvPr>
                <p:cNvSpPr txBox="1"/>
                <p:nvPr/>
              </p:nvSpPr>
              <p:spPr>
                <a:xfrm>
                  <a:off x="6220824" y="4338081"/>
                  <a:ext cx="79746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𝑛𝑘𝑇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9C59F52F-C449-4A8D-8924-23DCC3889C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824" y="4338081"/>
                  <a:ext cx="797461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5344" r="-4580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7A5F379-4B49-420B-B8FE-6A20722E685F}"/>
              </a:ext>
            </a:extLst>
          </p:cNvPr>
          <p:cNvGrpSpPr/>
          <p:nvPr/>
        </p:nvGrpSpPr>
        <p:grpSpPr>
          <a:xfrm>
            <a:off x="9481597" y="4015495"/>
            <a:ext cx="1921483" cy="1009888"/>
            <a:chOff x="9481597" y="4015495"/>
            <a:chExt cx="1921483" cy="1009888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80A6124-A0D3-42CA-8D65-D3193772A9C7}"/>
                </a:ext>
              </a:extLst>
            </p:cNvPr>
            <p:cNvGrpSpPr/>
            <p:nvPr/>
          </p:nvGrpSpPr>
          <p:grpSpPr>
            <a:xfrm>
              <a:off x="9481597" y="4015495"/>
              <a:ext cx="1921483" cy="1009888"/>
              <a:chOff x="4071195" y="4612142"/>
              <a:chExt cx="855623" cy="57229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D4996139-E7D7-4A9F-B64B-4E159DF2B657}"/>
                  </a:ext>
                </a:extLst>
              </p:cNvPr>
              <p:cNvSpPr/>
              <p:nvPr/>
            </p:nvSpPr>
            <p:spPr>
              <a:xfrm>
                <a:off x="4071195" y="4612142"/>
                <a:ext cx="855623" cy="57229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E790CD05-83F3-4F1F-A2A4-82DC81689508}"/>
                      </a:ext>
                    </a:extLst>
                  </p:cNvPr>
                  <p:cNvSpPr txBox="1"/>
                  <p:nvPr/>
                </p:nvSpPr>
                <p:spPr>
                  <a:xfrm>
                    <a:off x="4071195" y="4702013"/>
                    <a:ext cx="855623" cy="2155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effectLst/>
                                      <a:latin typeface="Cambria Math" panose="02040503050406030204" pitchFamily="18" charset="0"/>
                                      <a:ea typeface="方正小标宋简体" panose="02000000000000000000" pitchFamily="2" charset="-122"/>
                                    </a:rPr>
                                    <m:t>𝑚𝑔</m:t>
                                  </m:r>
                                  <m:r>
                                    <a:rPr lang="en-US" altLang="zh-CN" b="0" i="1" smtClean="0"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方正小标宋简体" panose="02000000000000000000" pitchFamily="2" charset="-122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E790CD05-83F3-4F1F-A2A4-82DC816895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71195" y="4702013"/>
                    <a:ext cx="855623" cy="21558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CB577BF5-99D3-4870-BE6D-D3BF4064D4D3}"/>
                    </a:ext>
                  </a:extLst>
                </p:cNvPr>
                <p:cNvSpPr txBox="1"/>
                <p:nvPr/>
              </p:nvSpPr>
              <p:spPr>
                <a:xfrm>
                  <a:off x="9935126" y="4638325"/>
                  <a:ext cx="100418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CB577BF5-99D3-4870-BE6D-D3BF4064D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5126" y="4638325"/>
                  <a:ext cx="1004186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5455" r="-4848" b="-3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42148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/>
      <p:bldP spid="34" grpId="0" uiExpand="1"/>
      <p:bldP spid="7" grpId="0"/>
      <p:bldP spid="21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63881"/>
                <a:ext cx="11108178" cy="797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5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：当地面上的气压为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1.013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、温度为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0 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℃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时，试求所给高度分别为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500 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m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, 4000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m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,20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km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处的气压。（假定可以不考虑因高度改变而引起的温度改变，设空气的摩尔质量为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𝑚𝑜𝑙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=29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kg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mol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）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63881"/>
                <a:ext cx="11108178" cy="797591"/>
              </a:xfrm>
              <a:prstGeom prst="rect">
                <a:avLst/>
              </a:prstGeom>
              <a:blipFill>
                <a:blip r:embed="rId3"/>
                <a:stretch>
                  <a:fillRect l="-274" b="-9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6" y="2468176"/>
                <a:ext cx="11108177" cy="2357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解：由题意，</a:t>
                </a:r>
                <a:r>
                  <a:rPr lang="en-US" altLang="zh-CN" sz="1600" dirty="0">
                    <a:ea typeface="华文宋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1.013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𝑇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=273 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K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，空气的摩尔质量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𝑚𝑜𝑙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=29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kg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mol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由等温气压公式，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6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·</m:t>
                    </m:r>
                    <m:sSup>
                      <m:sSup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𝑚𝑔𝑧</m:t>
                            </m:r>
                          </m:num>
                          <m:den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den>
                        </m:f>
                      </m:sup>
                    </m:sSup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，故：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500 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m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时，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·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𝑚𝑔</m:t>
                            </m:r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den>
                        </m:f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=9.51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40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00 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m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时，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·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𝑚𝑔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den>
                        </m:f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6.15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3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200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00 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m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时，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·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𝑚𝑔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den>
                        </m:f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8.32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6" y="2468176"/>
                <a:ext cx="11108177" cy="2357248"/>
              </a:xfrm>
              <a:prstGeom prst="rect">
                <a:avLst/>
              </a:prstGeom>
              <a:blipFill>
                <a:blip r:embed="rId4"/>
                <a:stretch>
                  <a:fillRect l="-274" b="-1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48E6D3B0-92AE-4824-B00E-C3446F356AC3}"/>
              </a:ext>
            </a:extLst>
          </p:cNvPr>
          <p:cNvSpPr txBox="1"/>
          <p:nvPr/>
        </p:nvSpPr>
        <p:spPr>
          <a:xfrm>
            <a:off x="507459" y="496110"/>
            <a:ext cx="558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气体分子数按能量分布的统计规律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EF9645-544F-4F68-A0C9-BB554795524A}"/>
              </a:ext>
            </a:extLst>
          </p:cNvPr>
          <p:cNvSpPr txBox="1"/>
          <p:nvPr/>
        </p:nvSpPr>
        <p:spPr>
          <a:xfrm>
            <a:off x="6096000" y="775742"/>
            <a:ext cx="2557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重力场中大气压强的计算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392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78A13CD6-9A6F-41CE-B0EE-F66BFE4D5005}"/>
              </a:ext>
            </a:extLst>
          </p:cNvPr>
          <p:cNvSpPr txBox="1"/>
          <p:nvPr/>
        </p:nvSpPr>
        <p:spPr>
          <a:xfrm>
            <a:off x="507458" y="496110"/>
            <a:ext cx="6431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气体分子的平均碰撞频率与平均自由程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BF05E2F-1E40-40BB-8BE4-32A5626AF2BC}"/>
              </a:ext>
            </a:extLst>
          </p:cNvPr>
          <p:cNvSpPr txBox="1"/>
          <p:nvPr/>
        </p:nvSpPr>
        <p:spPr>
          <a:xfrm>
            <a:off x="507460" y="1314720"/>
            <a:ext cx="11108176" cy="795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从前述的讨论中我们看到，气体分子间无规则的碰撞 在研究分子热运动中起着至关重要的作用。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下面我们从 </a:t>
            </a:r>
            <a:r>
              <a:rPr lang="zh-CN" altLang="en-US" sz="1600" dirty="0">
                <a:solidFill>
                  <a:schemeClr val="accent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平均碰撞频率 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 </a:t>
            </a:r>
            <a:r>
              <a:rPr lang="zh-CN" altLang="en-US" sz="1600" dirty="0">
                <a:solidFill>
                  <a:schemeClr val="accent5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平均自由程 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两个角度来研究分子的碰撞。 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56371A0-488B-421D-81EA-ABF7FE67ED2A}"/>
              </a:ext>
            </a:extLst>
          </p:cNvPr>
          <p:cNvSpPr txBox="1"/>
          <p:nvPr/>
        </p:nvSpPr>
        <p:spPr>
          <a:xfrm>
            <a:off x="1672348" y="2405136"/>
            <a:ext cx="3327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accent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平均碰撞频率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8DFF72-7B14-4DD7-9F10-DADEBE9767B3}"/>
              </a:ext>
            </a:extLst>
          </p:cNvPr>
          <p:cNvSpPr txBox="1"/>
          <p:nvPr/>
        </p:nvSpPr>
        <p:spPr>
          <a:xfrm>
            <a:off x="576365" y="2783170"/>
            <a:ext cx="5519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单位体积内的气体中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大量分子在单位时间内的平均碰撞次数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57C2F52-55DA-41B5-AEC8-6B3B75A6BE4B}"/>
              </a:ext>
            </a:extLst>
          </p:cNvPr>
          <p:cNvSpPr txBox="1"/>
          <p:nvPr/>
        </p:nvSpPr>
        <p:spPr>
          <a:xfrm>
            <a:off x="6095999" y="2783170"/>
            <a:ext cx="5519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单位体积内的气体中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分子在两次碰撞间移动过的路程的平均值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5DC5342-33D9-48F1-928B-C6F8AE1C50A2}"/>
              </a:ext>
            </a:extLst>
          </p:cNvPr>
          <p:cNvSpPr txBox="1"/>
          <p:nvPr/>
        </p:nvSpPr>
        <p:spPr>
          <a:xfrm>
            <a:off x="8071119" y="2405136"/>
            <a:ext cx="156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accent5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平均自由程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3B467B5-2CE3-4734-B365-D420A6F27229}"/>
                  </a:ext>
                </a:extLst>
              </p:cNvPr>
              <p:cNvSpPr txBox="1"/>
              <p:nvPr/>
            </p:nvSpPr>
            <p:spPr>
              <a:xfrm>
                <a:off x="2534104" y="3593732"/>
                <a:ext cx="1608517" cy="344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acc>
                        <m:accPr>
                          <m:chr m:val="̅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3B467B5-2CE3-4734-B365-D420A6F27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04" y="3593732"/>
                <a:ext cx="1608517" cy="344069"/>
              </a:xfrm>
              <a:prstGeom prst="rect">
                <a:avLst/>
              </a:prstGeom>
              <a:blipFill>
                <a:blip r:embed="rId3"/>
                <a:stretch>
                  <a:fillRect l="-3030" r="-20455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E9F4E37-7B90-4DAC-A278-C1A36199848B}"/>
                  </a:ext>
                </a:extLst>
              </p:cNvPr>
              <p:cNvSpPr txBox="1"/>
              <p:nvPr/>
            </p:nvSpPr>
            <p:spPr>
              <a:xfrm>
                <a:off x="7888918" y="3447892"/>
                <a:ext cx="1933799" cy="635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E9F4E37-7B90-4DAC-A278-C1A361998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918" y="3447892"/>
                <a:ext cx="1933799" cy="6357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7B884C5C-0FD2-474F-A78F-7194E5447B6F}"/>
              </a:ext>
            </a:extLst>
          </p:cNvPr>
          <p:cNvSpPr txBox="1"/>
          <p:nvPr/>
        </p:nvSpPr>
        <p:spPr>
          <a:xfrm>
            <a:off x="571245" y="4858019"/>
            <a:ext cx="5519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分子有效直径越大、分子密度越大、分子平均速率越大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平均碰撞频率就越高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F9995F1-5B72-4AD7-B4D6-29CFECB9F15B}"/>
              </a:ext>
            </a:extLst>
          </p:cNvPr>
          <p:cNvSpPr txBox="1"/>
          <p:nvPr/>
        </p:nvSpPr>
        <p:spPr>
          <a:xfrm>
            <a:off x="6101121" y="4858019"/>
            <a:ext cx="5519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分子有效直径越大、分子密度越大，平均自由程就越短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平均自由程与分子平均速率无关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14103F9-8E44-4FB4-B526-BE1B56610E80}"/>
                  </a:ext>
                </a:extLst>
              </p:cNvPr>
              <p:cNvSpPr txBox="1"/>
              <p:nvPr/>
            </p:nvSpPr>
            <p:spPr>
              <a:xfrm>
                <a:off x="581485" y="4198753"/>
                <a:ext cx="11039271" cy="398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：气体分子数密度（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b="0" i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m</m:t>
                        </m:r>
                      </m:e>
                      <m:sup>
                        <m:r>
                          <a:rPr lang="en-US" altLang="zh-CN" sz="1400" b="0" i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          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：分子有效直径（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m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：分子平均速率（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m</m:t>
                    </m:r>
                    <m:r>
                      <a:rPr lang="en-US" altLang="zh-CN" sz="140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40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s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14103F9-8E44-4FB4-B526-BE1B56610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85" y="4198753"/>
                <a:ext cx="11039271" cy="3983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2553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  <p:bldP spid="32" grpId="0"/>
      <p:bldP spid="4" grpId="0"/>
      <p:bldP spid="34" grpId="0"/>
      <p:bldP spid="36" grpId="0"/>
      <p:bldP spid="2" grpId="0"/>
      <p:bldP spid="10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801F8CD-FF5A-3223-E53B-2E62E22A1D6E}"/>
              </a:ext>
            </a:extLst>
          </p:cNvPr>
          <p:cNvSpPr txBox="1"/>
          <p:nvPr/>
        </p:nvSpPr>
        <p:spPr>
          <a:xfrm>
            <a:off x="4808906" y="496110"/>
            <a:ext cx="2574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D59B77-A9C0-C6D3-789B-C0E66F2A0339}"/>
              </a:ext>
            </a:extLst>
          </p:cNvPr>
          <p:cNvSpPr txBox="1"/>
          <p:nvPr/>
        </p:nvSpPr>
        <p:spPr>
          <a:xfrm>
            <a:off x="507460" y="1314720"/>
            <a:ext cx="109477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热学 是研究物质热现象、热运动及其规律性的理论。主要有两种描述热学系统的方法：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9747D1-2D37-44EA-B6C8-E8D774465681}"/>
              </a:ext>
            </a:extLst>
          </p:cNvPr>
          <p:cNvSpPr/>
          <p:nvPr/>
        </p:nvSpPr>
        <p:spPr>
          <a:xfrm>
            <a:off x="1321542" y="2159571"/>
            <a:ext cx="2149173" cy="467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微观描述方法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49329834-FE20-4C18-8F2E-218EAC654F18}"/>
              </a:ext>
            </a:extLst>
          </p:cNvPr>
          <p:cNvSpPr/>
          <p:nvPr/>
        </p:nvSpPr>
        <p:spPr>
          <a:xfrm>
            <a:off x="8721287" y="2159571"/>
            <a:ext cx="2149173" cy="46721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宏观描述方法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780AA8-B8A6-4D2A-A9FB-D041C30FCC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23" t="7335" r="57241" b="64135"/>
          <a:stretch/>
        </p:blipFill>
        <p:spPr>
          <a:xfrm>
            <a:off x="3636502" y="1924263"/>
            <a:ext cx="1174703" cy="7763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8A7D85E-6495-41C8-B2CC-20951607A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140" y="2021056"/>
            <a:ext cx="1772761" cy="133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92C73E54-D2CF-48A8-9C1D-B4CB985F22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19" b="32243" l="61433" r="89062"/>
                    </a14:imgEffect>
                  </a14:imgLayer>
                </a14:imgProps>
              </a:ext>
            </a:extLst>
          </a:blip>
          <a:srcRect l="57980" t="6566" r="7484" b="64904"/>
          <a:stretch/>
        </p:blipFill>
        <p:spPr>
          <a:xfrm>
            <a:off x="3636501" y="2575753"/>
            <a:ext cx="1174703" cy="776326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87548AC6-DD5E-4899-8877-4B9539D92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91" t="60104" r="66510" b="5715"/>
          <a:stretch/>
        </p:blipFill>
        <p:spPr>
          <a:xfrm>
            <a:off x="4808906" y="2221529"/>
            <a:ext cx="533956" cy="9300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B6D633B-A4BE-4D76-ABFA-D94CA568CDAF}"/>
              </a:ext>
            </a:extLst>
          </p:cNvPr>
          <p:cNvSpPr txBox="1"/>
          <p:nvPr/>
        </p:nvSpPr>
        <p:spPr>
          <a:xfrm>
            <a:off x="1598531" y="2794639"/>
            <a:ext cx="1595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汉仪文黑-85W" panose="00020600040101010101" pitchFamily="18" charset="-122"/>
                <a:ea typeface="汉仪文黑-85W" panose="00020600040101010101" pitchFamily="18" charset="-122"/>
              </a:rPr>
              <a:t>统计物理学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6247AED-3EAC-4256-A128-C47DE2BA769A}"/>
              </a:ext>
            </a:extLst>
          </p:cNvPr>
          <p:cNvSpPr txBox="1"/>
          <p:nvPr/>
        </p:nvSpPr>
        <p:spPr>
          <a:xfrm>
            <a:off x="8998276" y="2794639"/>
            <a:ext cx="1595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汉仪文黑-85W" panose="00020600040101010101" pitchFamily="18" charset="-122"/>
                <a:ea typeface="汉仪文黑-85W" panose="00020600040101010101" pitchFamily="18" charset="-122"/>
              </a:rPr>
              <a:t>热力学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0712BD-25AB-4864-9E92-4EF1E13B30F9}"/>
              </a:ext>
            </a:extLst>
          </p:cNvPr>
          <p:cNvSpPr txBox="1"/>
          <p:nvPr/>
        </p:nvSpPr>
        <p:spPr>
          <a:xfrm>
            <a:off x="1175241" y="3060813"/>
            <a:ext cx="2441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从物质的微观结构出发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296E5A6-D3C2-4350-9E9D-4F98CA00E26C}"/>
              </a:ext>
            </a:extLst>
          </p:cNvPr>
          <p:cNvSpPr txBox="1"/>
          <p:nvPr/>
        </p:nvSpPr>
        <p:spPr>
          <a:xfrm>
            <a:off x="8578322" y="3065829"/>
            <a:ext cx="2441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从客观的现象和事实出发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9FC24B-7CBC-4964-80B6-B498D7B2CE2B}"/>
              </a:ext>
            </a:extLst>
          </p:cNvPr>
          <p:cNvSpPr txBox="1"/>
          <p:nvPr/>
        </p:nvSpPr>
        <p:spPr>
          <a:xfrm>
            <a:off x="1175241" y="3530735"/>
            <a:ext cx="40213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物质由大量</a:t>
            </a:r>
            <a:r>
              <a:rPr lang="zh-CN" altLang="en-US" sz="1600" dirty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微观粒子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组成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以</a:t>
            </a:r>
            <a:r>
              <a:rPr lang="zh-CN" altLang="en-US" sz="1600" dirty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微观粒子的运动规律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为基础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600" dirty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推断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出由其组成的物质性质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1552CC5D-2EA4-4F3B-9D3D-94458A7BBEC7}"/>
              </a:ext>
            </a:extLst>
          </p:cNvPr>
          <p:cNvSpPr txBox="1"/>
          <p:nvPr/>
        </p:nvSpPr>
        <p:spPr>
          <a:xfrm>
            <a:off x="6995439" y="3530735"/>
            <a:ext cx="4021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宏观物质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表现出热效应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r"/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以</a:t>
            </a:r>
            <a:r>
              <a:rPr lang="zh-CN" altLang="en-US" sz="1600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客观的实验结果与现象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为基础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r"/>
            <a:r>
              <a:rPr lang="zh-CN" altLang="en-US" sz="1600" dirty="0">
                <a:solidFill>
                  <a:schemeClr val="accent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归纳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出宏观物质所服从的规律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D0E78A9-D835-4A19-BDF6-7ADA6722BEC5}"/>
              </a:ext>
            </a:extLst>
          </p:cNvPr>
          <p:cNvSpPr/>
          <p:nvPr/>
        </p:nvSpPr>
        <p:spPr>
          <a:xfrm>
            <a:off x="5136222" y="3930845"/>
            <a:ext cx="1919556" cy="430887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仅讨论气体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488F98-8969-402A-A661-6B9C1A775C1D}"/>
              </a:ext>
            </a:extLst>
          </p:cNvPr>
          <p:cNvSpPr txBox="1"/>
          <p:nvPr/>
        </p:nvSpPr>
        <p:spPr>
          <a:xfrm>
            <a:off x="1536791" y="5022600"/>
            <a:ext cx="29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字由文艺黑" panose="00020600040101010101" pitchFamily="18" charset="-122"/>
                <a:ea typeface="字由文艺黑" panose="00020600040101010101" pitchFamily="18" charset="-122"/>
              </a:rPr>
              <a:t>气体动理论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（第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16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讲）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B6E0989-3D2E-4BBE-85D6-F4B52381A0E7}"/>
              </a:ext>
            </a:extLst>
          </p:cNvPr>
          <p:cNvSpPr txBox="1"/>
          <p:nvPr/>
        </p:nvSpPr>
        <p:spPr>
          <a:xfrm>
            <a:off x="7713443" y="5022600"/>
            <a:ext cx="2941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（第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17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讲）</a:t>
            </a:r>
            <a:r>
              <a:rPr lang="zh-CN" altLang="en-US" sz="2400" dirty="0">
                <a:latin typeface="字由文艺黑" panose="00020600040101010101" pitchFamily="18" charset="-122"/>
                <a:ea typeface="字由文艺黑" panose="00020600040101010101" pitchFamily="18" charset="-122"/>
              </a:rPr>
              <a:t>热力学基础</a:t>
            </a: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2F57EB21-293C-4601-B543-603B86F2D11F}"/>
              </a:ext>
            </a:extLst>
          </p:cNvPr>
          <p:cNvSpPr/>
          <p:nvPr/>
        </p:nvSpPr>
        <p:spPr>
          <a:xfrm>
            <a:off x="2304239" y="4514675"/>
            <a:ext cx="183778" cy="371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箭头: 下 77">
            <a:extLst>
              <a:ext uri="{FF2B5EF4-FFF2-40B4-BE49-F238E27FC236}">
                <a16:creationId xmlns:a16="http://schemas.microsoft.com/office/drawing/2014/main" id="{1D5E5D6D-BC2F-4A9D-80F5-550488378A81}"/>
              </a:ext>
            </a:extLst>
          </p:cNvPr>
          <p:cNvSpPr/>
          <p:nvPr/>
        </p:nvSpPr>
        <p:spPr>
          <a:xfrm>
            <a:off x="9703984" y="4510693"/>
            <a:ext cx="183778" cy="37102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B5AAAF8-4638-4B3D-B96C-2A27525579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712" y="3812827"/>
            <a:ext cx="2828576" cy="1766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736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58" grpId="0" animBg="1"/>
      <p:bldP spid="8" grpId="0"/>
      <p:bldP spid="65" grpId="0"/>
      <p:bldP spid="9" grpId="0"/>
      <p:bldP spid="67" grpId="0"/>
      <p:bldP spid="10" grpId="0"/>
      <p:bldP spid="69" grpId="0"/>
      <p:bldP spid="11" grpId="0" animBg="1"/>
      <p:bldP spid="11" grpId="1" animBg="1"/>
      <p:bldP spid="12" grpId="0"/>
      <p:bldP spid="74" grpId="0"/>
      <p:bldP spid="13" grpId="0" animBg="1"/>
      <p:bldP spid="7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11108177" cy="804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6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：当气压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1.013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、温度为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0 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℃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时，空气分子的平均自由程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，平均速率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，平均碰撞频率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（设空气的摩尔质量为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𝑚𝑜𝑙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=29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kg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mol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，空气分子的有效直径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=3.5×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−10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）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11108177" cy="804195"/>
              </a:xfrm>
              <a:prstGeom prst="rect">
                <a:avLst/>
              </a:prstGeom>
              <a:blipFill>
                <a:blip r:embed="rId3"/>
                <a:stretch>
                  <a:fillRect l="-274" r="-2141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7" y="2411135"/>
                <a:ext cx="11108178" cy="2503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</a:rPr>
                  <a:t>解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：当气压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1.013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Pa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、温度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0 </m:t>
                    </m:r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℃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时，由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𝑝𝑉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𝑛𝑘𝑇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得，单位体积内空气分子数密度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=2.68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平均自由程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华文宋体" panose="02010600040101010101" pitchFamily="2" charset="-122"/>
                                  </a:rPr>
                                  <m:t>3.5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−10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2.7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</m:t>
                            </m:r>
                          </m:sup>
                        </m:sSup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=6.9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平均速率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num>
                          <m:den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𝑚𝑜𝑙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altLang="zh-CN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8.31×273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29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sup>
                            </m:s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e>
                    </m:ra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446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平均碰撞频率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̅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446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6.9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−8</m:t>
                            </m:r>
                          </m:sup>
                        </m:sSup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=6.5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2411135"/>
                <a:ext cx="11108178" cy="2503699"/>
              </a:xfrm>
              <a:prstGeom prst="rect">
                <a:avLst/>
              </a:prstGeom>
              <a:blipFill>
                <a:blip r:embed="rId4"/>
                <a:stretch>
                  <a:fillRect l="-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9BD6C95B-EE96-4A72-8F0E-BB0CC1C28ED0}"/>
              </a:ext>
            </a:extLst>
          </p:cNvPr>
          <p:cNvSpPr txBox="1"/>
          <p:nvPr/>
        </p:nvSpPr>
        <p:spPr>
          <a:xfrm>
            <a:off x="507458" y="496110"/>
            <a:ext cx="6431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气体分子的平均碰撞频率与平均自由程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051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7BD59B77-A9C0-C6D3-789B-C0E66F2A0339}"/>
              </a:ext>
            </a:extLst>
          </p:cNvPr>
          <p:cNvSpPr txBox="1"/>
          <p:nvPr/>
        </p:nvSpPr>
        <p:spPr>
          <a:xfrm>
            <a:off x="507460" y="1314720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研究物理问题，第一步应当 明确研究对象。这就像 对物体做受力分析时 要先明确受力体 一样自然。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19966CA9-34B3-4F0B-87DF-E1E817529530}"/>
              </a:ext>
            </a:extLst>
          </p:cNvPr>
          <p:cNvSpPr txBox="1"/>
          <p:nvPr/>
        </p:nvSpPr>
        <p:spPr>
          <a:xfrm>
            <a:off x="507459" y="496110"/>
            <a:ext cx="2574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热力学系统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9C22643D-DD3B-458A-8137-2465268DA57B}"/>
              </a:ext>
            </a:extLst>
          </p:cNvPr>
          <p:cNvSpPr txBox="1"/>
          <p:nvPr/>
        </p:nvSpPr>
        <p:spPr>
          <a:xfrm>
            <a:off x="3187974" y="775742"/>
            <a:ext cx="1858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热力学系统的描述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0B560F7-A898-4624-A0DA-380AC4030056}"/>
              </a:ext>
            </a:extLst>
          </p:cNvPr>
          <p:cNvSpPr txBox="1"/>
          <p:nvPr/>
        </p:nvSpPr>
        <p:spPr>
          <a:xfrm>
            <a:off x="507459" y="1924263"/>
            <a:ext cx="11108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任何物体都是由大量的原子、分子等</a:t>
            </a:r>
            <a:r>
              <a:rPr lang="zh-CN" altLang="en-US" sz="1600" dirty="0">
                <a:solidFill>
                  <a:schemeClr val="accent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微观粒子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组成的，而 热现象 是物质中大量微粒</a:t>
            </a:r>
            <a:r>
              <a:rPr lang="zh-CN" altLang="en-US" sz="1600" dirty="0">
                <a:solidFill>
                  <a:schemeClr val="accent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热运动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的表现。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因此，选择性地分割出物质中的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大量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微观粒子，称之为 </a:t>
            </a:r>
            <a:r>
              <a:rPr lang="zh-CN" altLang="en-US" sz="1600" dirty="0">
                <a:solidFill>
                  <a:schemeClr val="accent2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热力学系统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4A2240A-DDA0-4194-A68C-A2FC94A5F705}"/>
              </a:ext>
            </a:extLst>
          </p:cNvPr>
          <p:cNvGrpSpPr/>
          <p:nvPr/>
        </p:nvGrpSpPr>
        <p:grpSpPr>
          <a:xfrm>
            <a:off x="600801" y="2903139"/>
            <a:ext cx="2387504" cy="1966342"/>
            <a:chOff x="600801" y="3086219"/>
            <a:chExt cx="2387504" cy="196634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25C265-A8AF-4562-8BBD-CDA42970D11F}"/>
                </a:ext>
              </a:extLst>
            </p:cNvPr>
            <p:cNvSpPr/>
            <p:nvPr/>
          </p:nvSpPr>
          <p:spPr>
            <a:xfrm>
              <a:off x="600801" y="3086219"/>
              <a:ext cx="2387504" cy="1966342"/>
            </a:xfrm>
            <a:custGeom>
              <a:avLst/>
              <a:gdLst>
                <a:gd name="connsiteX0" fmla="*/ 0 w 2387504"/>
                <a:gd name="connsiteY0" fmla="*/ 0 h 1966342"/>
                <a:gd name="connsiteX1" fmla="*/ 549126 w 2387504"/>
                <a:gd name="connsiteY1" fmla="*/ 0 h 1966342"/>
                <a:gd name="connsiteX2" fmla="*/ 1146002 w 2387504"/>
                <a:gd name="connsiteY2" fmla="*/ 0 h 1966342"/>
                <a:gd name="connsiteX3" fmla="*/ 1719003 w 2387504"/>
                <a:gd name="connsiteY3" fmla="*/ 0 h 1966342"/>
                <a:gd name="connsiteX4" fmla="*/ 2387504 w 2387504"/>
                <a:gd name="connsiteY4" fmla="*/ 0 h 1966342"/>
                <a:gd name="connsiteX5" fmla="*/ 2387504 w 2387504"/>
                <a:gd name="connsiteY5" fmla="*/ 675111 h 1966342"/>
                <a:gd name="connsiteX6" fmla="*/ 2387504 w 2387504"/>
                <a:gd name="connsiteY6" fmla="*/ 1291231 h 1966342"/>
                <a:gd name="connsiteX7" fmla="*/ 2387504 w 2387504"/>
                <a:gd name="connsiteY7" fmla="*/ 1966342 h 1966342"/>
                <a:gd name="connsiteX8" fmla="*/ 1862253 w 2387504"/>
                <a:gd name="connsiteY8" fmla="*/ 1966342 h 1966342"/>
                <a:gd name="connsiteX9" fmla="*/ 1289252 w 2387504"/>
                <a:gd name="connsiteY9" fmla="*/ 1966342 h 1966342"/>
                <a:gd name="connsiteX10" fmla="*/ 740126 w 2387504"/>
                <a:gd name="connsiteY10" fmla="*/ 1966342 h 1966342"/>
                <a:gd name="connsiteX11" fmla="*/ 0 w 2387504"/>
                <a:gd name="connsiteY11" fmla="*/ 1966342 h 1966342"/>
                <a:gd name="connsiteX12" fmla="*/ 0 w 2387504"/>
                <a:gd name="connsiteY12" fmla="*/ 1310895 h 1966342"/>
                <a:gd name="connsiteX13" fmla="*/ 0 w 2387504"/>
                <a:gd name="connsiteY13" fmla="*/ 616120 h 1966342"/>
                <a:gd name="connsiteX14" fmla="*/ 0 w 2387504"/>
                <a:gd name="connsiteY14" fmla="*/ 0 h 196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7504" h="1966342" extrusionOk="0">
                  <a:moveTo>
                    <a:pt x="0" y="0"/>
                  </a:moveTo>
                  <a:cubicBezTo>
                    <a:pt x="249823" y="3134"/>
                    <a:pt x="407559" y="-5548"/>
                    <a:pt x="549126" y="0"/>
                  </a:cubicBezTo>
                  <a:cubicBezTo>
                    <a:pt x="690693" y="5548"/>
                    <a:pt x="945102" y="25227"/>
                    <a:pt x="1146002" y="0"/>
                  </a:cubicBezTo>
                  <a:cubicBezTo>
                    <a:pt x="1346902" y="-25227"/>
                    <a:pt x="1515733" y="25836"/>
                    <a:pt x="1719003" y="0"/>
                  </a:cubicBezTo>
                  <a:cubicBezTo>
                    <a:pt x="1922273" y="-25836"/>
                    <a:pt x="2176370" y="3435"/>
                    <a:pt x="2387504" y="0"/>
                  </a:cubicBezTo>
                  <a:cubicBezTo>
                    <a:pt x="2394455" y="180385"/>
                    <a:pt x="2415090" y="498153"/>
                    <a:pt x="2387504" y="675111"/>
                  </a:cubicBezTo>
                  <a:cubicBezTo>
                    <a:pt x="2359918" y="852069"/>
                    <a:pt x="2408341" y="1083451"/>
                    <a:pt x="2387504" y="1291231"/>
                  </a:cubicBezTo>
                  <a:cubicBezTo>
                    <a:pt x="2366667" y="1499011"/>
                    <a:pt x="2379725" y="1632924"/>
                    <a:pt x="2387504" y="1966342"/>
                  </a:cubicBezTo>
                  <a:cubicBezTo>
                    <a:pt x="2193155" y="1990771"/>
                    <a:pt x="2079889" y="1960646"/>
                    <a:pt x="1862253" y="1966342"/>
                  </a:cubicBezTo>
                  <a:cubicBezTo>
                    <a:pt x="1644617" y="1972038"/>
                    <a:pt x="1528804" y="1983684"/>
                    <a:pt x="1289252" y="1966342"/>
                  </a:cubicBezTo>
                  <a:cubicBezTo>
                    <a:pt x="1049700" y="1949000"/>
                    <a:pt x="924371" y="1969290"/>
                    <a:pt x="740126" y="1966342"/>
                  </a:cubicBezTo>
                  <a:cubicBezTo>
                    <a:pt x="555881" y="1963394"/>
                    <a:pt x="248982" y="1964578"/>
                    <a:pt x="0" y="1966342"/>
                  </a:cubicBezTo>
                  <a:cubicBezTo>
                    <a:pt x="14809" y="1704913"/>
                    <a:pt x="13341" y="1619732"/>
                    <a:pt x="0" y="1310895"/>
                  </a:cubicBezTo>
                  <a:cubicBezTo>
                    <a:pt x="-13341" y="1002058"/>
                    <a:pt x="-28726" y="847553"/>
                    <a:pt x="0" y="616120"/>
                  </a:cubicBezTo>
                  <a:cubicBezTo>
                    <a:pt x="28726" y="384687"/>
                    <a:pt x="-19233" y="22336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prstDash val="dashDot"/>
              <a:extLst>
                <a:ext uri="{C807C97D-BFC1-408E-A445-0C87EB9F89A2}">
                  <ask:lineSketchStyleProps xmlns:ask="http://schemas.microsoft.com/office/drawing/2018/sketchyshapes" sd="233988392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形 4" descr="烧杯 纯色填充">
              <a:extLst>
                <a:ext uri="{FF2B5EF4-FFF2-40B4-BE49-F238E27FC236}">
                  <a16:creationId xmlns:a16="http://schemas.microsoft.com/office/drawing/2014/main" id="{9D003E75-06FF-4848-953F-A43197332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45599" y="3420436"/>
              <a:ext cx="1297907" cy="1297907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7076A11-97F8-432F-B6F1-1AE221FC8504}"/>
                </a:ext>
              </a:extLst>
            </p:cNvPr>
            <p:cNvSpPr txBox="1"/>
            <p:nvPr/>
          </p:nvSpPr>
          <p:spPr>
            <a:xfrm>
              <a:off x="1995464" y="3178597"/>
              <a:ext cx="5747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物质交换</a:t>
              </a:r>
            </a:p>
          </p:txBody>
        </p:sp>
        <p:pic>
          <p:nvPicPr>
            <p:cNvPr id="13" name="图形 12" descr="传输 纯色填充">
              <a:extLst>
                <a:ext uri="{FF2B5EF4-FFF2-40B4-BE49-F238E27FC236}">
                  <a16:creationId xmlns:a16="http://schemas.microsoft.com/office/drawing/2014/main" id="{37610C4C-F3BD-4A1C-9FCB-8BCAF39E5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1608311" y="3242262"/>
              <a:ext cx="387153" cy="387153"/>
            </a:xfrm>
            <a:prstGeom prst="rect">
              <a:avLst/>
            </a:prstGeom>
          </p:spPr>
        </p:pic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803D2E5-2BC2-470F-88D4-9DCCA5973E1C}"/>
                </a:ext>
              </a:extLst>
            </p:cNvPr>
            <p:cNvGrpSpPr/>
            <p:nvPr/>
          </p:nvGrpSpPr>
          <p:grpSpPr>
            <a:xfrm>
              <a:off x="1018933" y="4511083"/>
              <a:ext cx="420624" cy="207258"/>
              <a:chOff x="930710" y="4551514"/>
              <a:chExt cx="420624" cy="207258"/>
            </a:xfrm>
          </p:grpSpPr>
          <p:pic>
            <p:nvPicPr>
              <p:cNvPr id="18" name="图形 17" descr="热带场景 纯色填充">
                <a:extLst>
                  <a:ext uri="{FF2B5EF4-FFF2-40B4-BE49-F238E27FC236}">
                    <a16:creationId xmlns:a16="http://schemas.microsoft.com/office/drawing/2014/main" id="{7B736219-6342-42F9-B235-E75646B7D3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t="71917"/>
              <a:stretch/>
            </p:blipFill>
            <p:spPr>
              <a:xfrm rot="19810620">
                <a:off x="939863" y="4551514"/>
                <a:ext cx="411471" cy="115551"/>
              </a:xfrm>
              <a:prstGeom prst="rect">
                <a:avLst/>
              </a:prstGeom>
            </p:spPr>
          </p:pic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6EDA6BEB-4850-4646-B97B-457A6A1E52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0710" y="4620215"/>
                <a:ext cx="120772" cy="941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1518B221-55C9-4F7C-8FB5-F0B88FCEFE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0608" y="4664600"/>
                <a:ext cx="120772" cy="941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79E8572B-59B4-4F16-A634-80FC74962351}"/>
                </a:ext>
              </a:extLst>
            </p:cNvPr>
            <p:cNvGrpSpPr/>
            <p:nvPr/>
          </p:nvGrpSpPr>
          <p:grpSpPr>
            <a:xfrm rot="10800000">
              <a:off x="982080" y="4268650"/>
              <a:ext cx="420624" cy="207258"/>
              <a:chOff x="930710" y="4551514"/>
              <a:chExt cx="420624" cy="207258"/>
            </a:xfrm>
          </p:grpSpPr>
          <p:pic>
            <p:nvPicPr>
              <p:cNvPr id="28" name="图形 27" descr="热带场景 纯色填充">
                <a:extLst>
                  <a:ext uri="{FF2B5EF4-FFF2-40B4-BE49-F238E27FC236}">
                    <a16:creationId xmlns:a16="http://schemas.microsoft.com/office/drawing/2014/main" id="{26D721DC-6108-49EE-899C-C5B731ADD2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t="71917"/>
              <a:stretch/>
            </p:blipFill>
            <p:spPr>
              <a:xfrm rot="19810620">
                <a:off x="939863" y="4551514"/>
                <a:ext cx="411471" cy="115551"/>
              </a:xfrm>
              <a:prstGeom prst="rect">
                <a:avLst/>
              </a:prstGeom>
            </p:spPr>
          </p:pic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A072DCFC-D69C-41F7-82B6-3CEE453298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0710" y="4620215"/>
                <a:ext cx="120772" cy="941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5D6EF51D-6E94-44A5-8D22-1094B7BF0E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0608" y="4664600"/>
                <a:ext cx="120772" cy="941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C9F7FC7-1796-4E3A-8F09-54508F66322E}"/>
                </a:ext>
              </a:extLst>
            </p:cNvPr>
            <p:cNvSpPr txBox="1"/>
            <p:nvPr/>
          </p:nvSpPr>
          <p:spPr>
            <a:xfrm>
              <a:off x="737712" y="3708185"/>
              <a:ext cx="5747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能量交换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5F31925-DFAD-4F70-839F-F670E744F57A}"/>
                </a:ext>
              </a:extLst>
            </p:cNvPr>
            <p:cNvSpPr txBox="1"/>
            <p:nvPr/>
          </p:nvSpPr>
          <p:spPr>
            <a:xfrm>
              <a:off x="2026557" y="4731563"/>
              <a:ext cx="9617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环境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0BE32B42-53DC-439F-A1CF-88A2E880D1EF}"/>
                </a:ext>
              </a:extLst>
            </p:cNvPr>
            <p:cNvSpPr txBox="1"/>
            <p:nvPr/>
          </p:nvSpPr>
          <p:spPr>
            <a:xfrm>
              <a:off x="1473425" y="4041888"/>
              <a:ext cx="3212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系统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B2AEBEF-E3A3-4B0A-9350-9F32D6F3548F}"/>
              </a:ext>
            </a:extLst>
          </p:cNvPr>
          <p:cNvGrpSpPr/>
          <p:nvPr/>
        </p:nvGrpSpPr>
        <p:grpSpPr>
          <a:xfrm>
            <a:off x="4607048" y="2903138"/>
            <a:ext cx="2399002" cy="1966342"/>
            <a:chOff x="4902248" y="3086218"/>
            <a:chExt cx="2399002" cy="196634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59A337A-2884-48F8-A0AB-75C527A486D4}"/>
                </a:ext>
              </a:extLst>
            </p:cNvPr>
            <p:cNvSpPr/>
            <p:nvPr/>
          </p:nvSpPr>
          <p:spPr>
            <a:xfrm>
              <a:off x="4902248" y="3086218"/>
              <a:ext cx="2387504" cy="1966342"/>
            </a:xfrm>
            <a:custGeom>
              <a:avLst/>
              <a:gdLst>
                <a:gd name="connsiteX0" fmla="*/ 0 w 2387504"/>
                <a:gd name="connsiteY0" fmla="*/ 0 h 1966342"/>
                <a:gd name="connsiteX1" fmla="*/ 549126 w 2387504"/>
                <a:gd name="connsiteY1" fmla="*/ 0 h 1966342"/>
                <a:gd name="connsiteX2" fmla="*/ 1146002 w 2387504"/>
                <a:gd name="connsiteY2" fmla="*/ 0 h 1966342"/>
                <a:gd name="connsiteX3" fmla="*/ 1719003 w 2387504"/>
                <a:gd name="connsiteY3" fmla="*/ 0 h 1966342"/>
                <a:gd name="connsiteX4" fmla="*/ 2387504 w 2387504"/>
                <a:gd name="connsiteY4" fmla="*/ 0 h 1966342"/>
                <a:gd name="connsiteX5" fmla="*/ 2387504 w 2387504"/>
                <a:gd name="connsiteY5" fmla="*/ 675111 h 1966342"/>
                <a:gd name="connsiteX6" fmla="*/ 2387504 w 2387504"/>
                <a:gd name="connsiteY6" fmla="*/ 1291231 h 1966342"/>
                <a:gd name="connsiteX7" fmla="*/ 2387504 w 2387504"/>
                <a:gd name="connsiteY7" fmla="*/ 1966342 h 1966342"/>
                <a:gd name="connsiteX8" fmla="*/ 1862253 w 2387504"/>
                <a:gd name="connsiteY8" fmla="*/ 1966342 h 1966342"/>
                <a:gd name="connsiteX9" fmla="*/ 1289252 w 2387504"/>
                <a:gd name="connsiteY9" fmla="*/ 1966342 h 1966342"/>
                <a:gd name="connsiteX10" fmla="*/ 740126 w 2387504"/>
                <a:gd name="connsiteY10" fmla="*/ 1966342 h 1966342"/>
                <a:gd name="connsiteX11" fmla="*/ 0 w 2387504"/>
                <a:gd name="connsiteY11" fmla="*/ 1966342 h 1966342"/>
                <a:gd name="connsiteX12" fmla="*/ 0 w 2387504"/>
                <a:gd name="connsiteY12" fmla="*/ 1310895 h 1966342"/>
                <a:gd name="connsiteX13" fmla="*/ 0 w 2387504"/>
                <a:gd name="connsiteY13" fmla="*/ 616120 h 1966342"/>
                <a:gd name="connsiteX14" fmla="*/ 0 w 2387504"/>
                <a:gd name="connsiteY14" fmla="*/ 0 h 196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7504" h="1966342" extrusionOk="0">
                  <a:moveTo>
                    <a:pt x="0" y="0"/>
                  </a:moveTo>
                  <a:cubicBezTo>
                    <a:pt x="249823" y="3134"/>
                    <a:pt x="407559" y="-5548"/>
                    <a:pt x="549126" y="0"/>
                  </a:cubicBezTo>
                  <a:cubicBezTo>
                    <a:pt x="690693" y="5548"/>
                    <a:pt x="945102" y="25227"/>
                    <a:pt x="1146002" y="0"/>
                  </a:cubicBezTo>
                  <a:cubicBezTo>
                    <a:pt x="1346902" y="-25227"/>
                    <a:pt x="1515733" y="25836"/>
                    <a:pt x="1719003" y="0"/>
                  </a:cubicBezTo>
                  <a:cubicBezTo>
                    <a:pt x="1922273" y="-25836"/>
                    <a:pt x="2176370" y="3435"/>
                    <a:pt x="2387504" y="0"/>
                  </a:cubicBezTo>
                  <a:cubicBezTo>
                    <a:pt x="2394455" y="180385"/>
                    <a:pt x="2415090" y="498153"/>
                    <a:pt x="2387504" y="675111"/>
                  </a:cubicBezTo>
                  <a:cubicBezTo>
                    <a:pt x="2359918" y="852069"/>
                    <a:pt x="2408341" y="1083451"/>
                    <a:pt x="2387504" y="1291231"/>
                  </a:cubicBezTo>
                  <a:cubicBezTo>
                    <a:pt x="2366667" y="1499011"/>
                    <a:pt x="2379725" y="1632924"/>
                    <a:pt x="2387504" y="1966342"/>
                  </a:cubicBezTo>
                  <a:cubicBezTo>
                    <a:pt x="2193155" y="1990771"/>
                    <a:pt x="2079889" y="1960646"/>
                    <a:pt x="1862253" y="1966342"/>
                  </a:cubicBezTo>
                  <a:cubicBezTo>
                    <a:pt x="1644617" y="1972038"/>
                    <a:pt x="1528804" y="1983684"/>
                    <a:pt x="1289252" y="1966342"/>
                  </a:cubicBezTo>
                  <a:cubicBezTo>
                    <a:pt x="1049700" y="1949000"/>
                    <a:pt x="924371" y="1969290"/>
                    <a:pt x="740126" y="1966342"/>
                  </a:cubicBezTo>
                  <a:cubicBezTo>
                    <a:pt x="555881" y="1963394"/>
                    <a:pt x="248982" y="1964578"/>
                    <a:pt x="0" y="1966342"/>
                  </a:cubicBezTo>
                  <a:cubicBezTo>
                    <a:pt x="14809" y="1704913"/>
                    <a:pt x="13341" y="1619732"/>
                    <a:pt x="0" y="1310895"/>
                  </a:cubicBezTo>
                  <a:cubicBezTo>
                    <a:pt x="-13341" y="1002058"/>
                    <a:pt x="-28726" y="847553"/>
                    <a:pt x="0" y="616120"/>
                  </a:cubicBezTo>
                  <a:cubicBezTo>
                    <a:pt x="28726" y="384687"/>
                    <a:pt x="-19233" y="22336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prstDash val="dashDot"/>
              <a:extLst>
                <a:ext uri="{C807C97D-BFC1-408E-A445-0C87EB9F89A2}">
                  <ask:lineSketchStyleProps xmlns:ask="http://schemas.microsoft.com/office/drawing/2018/sketchyshapes" sd="233988392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形 10" descr="烧杯 纯色填充">
              <a:extLst>
                <a:ext uri="{FF2B5EF4-FFF2-40B4-BE49-F238E27FC236}">
                  <a16:creationId xmlns:a16="http://schemas.microsoft.com/office/drawing/2014/main" id="{4759CD96-4341-45E3-B703-2C393FEB9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30625"/>
            <a:stretch/>
          </p:blipFill>
          <p:spPr>
            <a:xfrm>
              <a:off x="5498112" y="3817917"/>
              <a:ext cx="1297907" cy="900425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6D75650-9C5D-4E87-9347-A3EBE2D757F6}"/>
                </a:ext>
              </a:extLst>
            </p:cNvPr>
            <p:cNvSpPr txBox="1"/>
            <p:nvPr/>
          </p:nvSpPr>
          <p:spPr>
            <a:xfrm>
              <a:off x="6339502" y="4731563"/>
              <a:ext cx="9617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环境</a:t>
              </a: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6FC31CA0-63C7-41D3-8E08-BB29D58681D4}"/>
                </a:ext>
              </a:extLst>
            </p:cNvPr>
            <p:cNvGrpSpPr/>
            <p:nvPr/>
          </p:nvGrpSpPr>
          <p:grpSpPr>
            <a:xfrm>
              <a:off x="5236734" y="4507333"/>
              <a:ext cx="420624" cy="207258"/>
              <a:chOff x="930710" y="4551514"/>
              <a:chExt cx="420624" cy="207258"/>
            </a:xfrm>
          </p:grpSpPr>
          <p:pic>
            <p:nvPicPr>
              <p:cNvPr id="37" name="图形 36" descr="热带场景 纯色填充">
                <a:extLst>
                  <a:ext uri="{FF2B5EF4-FFF2-40B4-BE49-F238E27FC236}">
                    <a16:creationId xmlns:a16="http://schemas.microsoft.com/office/drawing/2014/main" id="{977C5FF9-8E40-4DAA-82DB-70D7582CA0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t="71917"/>
              <a:stretch/>
            </p:blipFill>
            <p:spPr>
              <a:xfrm rot="19810620">
                <a:off x="939863" y="4551514"/>
                <a:ext cx="411471" cy="115551"/>
              </a:xfrm>
              <a:prstGeom prst="rect">
                <a:avLst/>
              </a:prstGeom>
            </p:spPr>
          </p:pic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4BE150E9-A538-4758-AC4C-982D5BDA51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0710" y="4620215"/>
                <a:ext cx="120772" cy="941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99C7549A-3175-4234-B31B-0B850C2C12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0608" y="4664600"/>
                <a:ext cx="120772" cy="941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2B0C22C-F451-413D-954A-5E3618A79877}"/>
                </a:ext>
              </a:extLst>
            </p:cNvPr>
            <p:cNvGrpSpPr/>
            <p:nvPr/>
          </p:nvGrpSpPr>
          <p:grpSpPr>
            <a:xfrm rot="10800000">
              <a:off x="5199881" y="4264900"/>
              <a:ext cx="420624" cy="207258"/>
              <a:chOff x="930710" y="4551514"/>
              <a:chExt cx="420624" cy="207258"/>
            </a:xfrm>
          </p:grpSpPr>
          <p:pic>
            <p:nvPicPr>
              <p:cNvPr id="41" name="图形 40" descr="热带场景 纯色填充">
                <a:extLst>
                  <a:ext uri="{FF2B5EF4-FFF2-40B4-BE49-F238E27FC236}">
                    <a16:creationId xmlns:a16="http://schemas.microsoft.com/office/drawing/2014/main" id="{8E0776DD-39BC-4157-A865-EC3FEAAB77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t="71917"/>
              <a:stretch/>
            </p:blipFill>
            <p:spPr>
              <a:xfrm rot="19810620">
                <a:off x="939863" y="4551514"/>
                <a:ext cx="411471" cy="115551"/>
              </a:xfrm>
              <a:prstGeom prst="rect">
                <a:avLst/>
              </a:prstGeom>
            </p:spPr>
          </p:pic>
          <p:cxnSp>
            <p:nvCxnSpPr>
              <p:cNvPr id="42" name="直接箭头连接符 41">
                <a:extLst>
                  <a:ext uri="{FF2B5EF4-FFF2-40B4-BE49-F238E27FC236}">
                    <a16:creationId xmlns:a16="http://schemas.microsoft.com/office/drawing/2014/main" id="{E0F910F5-19BA-434A-9E03-88FA8F8877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0710" y="4620215"/>
                <a:ext cx="120772" cy="941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A7A5E628-0186-4E8E-B83A-BDA976D883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0608" y="4664600"/>
                <a:ext cx="120772" cy="941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BCFACAE-5DB1-4C92-B667-4D8135E27BDB}"/>
                </a:ext>
              </a:extLst>
            </p:cNvPr>
            <p:cNvSpPr txBox="1"/>
            <p:nvPr/>
          </p:nvSpPr>
          <p:spPr>
            <a:xfrm>
              <a:off x="5025898" y="3704435"/>
              <a:ext cx="5747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能量交换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B3068D9-27F5-4885-AB2A-BC203A282551}"/>
                </a:ext>
              </a:extLst>
            </p:cNvPr>
            <p:cNvSpPr/>
            <p:nvPr/>
          </p:nvSpPr>
          <p:spPr>
            <a:xfrm>
              <a:off x="5611184" y="3792481"/>
              <a:ext cx="1085531" cy="5087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91E1274-7CEC-4BB4-B117-08911CFDF5F9}"/>
                </a:ext>
              </a:extLst>
            </p:cNvPr>
            <p:cNvSpPr txBox="1"/>
            <p:nvPr/>
          </p:nvSpPr>
          <p:spPr>
            <a:xfrm>
              <a:off x="5820673" y="4069389"/>
              <a:ext cx="3212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系统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134696B-E9D1-4CA4-9C04-0BBD48848078}"/>
              </a:ext>
            </a:extLst>
          </p:cNvPr>
          <p:cNvGrpSpPr/>
          <p:nvPr/>
        </p:nvGrpSpPr>
        <p:grpSpPr>
          <a:xfrm>
            <a:off x="8613295" y="2903138"/>
            <a:ext cx="2387504" cy="1966342"/>
            <a:chOff x="9203695" y="3086218"/>
            <a:chExt cx="2387504" cy="196634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2AD6F81-2137-4869-BF4D-A99BC63FE28B}"/>
                </a:ext>
              </a:extLst>
            </p:cNvPr>
            <p:cNvSpPr/>
            <p:nvPr/>
          </p:nvSpPr>
          <p:spPr>
            <a:xfrm>
              <a:off x="9203695" y="3086218"/>
              <a:ext cx="2387504" cy="1966342"/>
            </a:xfrm>
            <a:custGeom>
              <a:avLst/>
              <a:gdLst>
                <a:gd name="connsiteX0" fmla="*/ 0 w 2387504"/>
                <a:gd name="connsiteY0" fmla="*/ 0 h 1966342"/>
                <a:gd name="connsiteX1" fmla="*/ 549126 w 2387504"/>
                <a:gd name="connsiteY1" fmla="*/ 0 h 1966342"/>
                <a:gd name="connsiteX2" fmla="*/ 1146002 w 2387504"/>
                <a:gd name="connsiteY2" fmla="*/ 0 h 1966342"/>
                <a:gd name="connsiteX3" fmla="*/ 1719003 w 2387504"/>
                <a:gd name="connsiteY3" fmla="*/ 0 h 1966342"/>
                <a:gd name="connsiteX4" fmla="*/ 2387504 w 2387504"/>
                <a:gd name="connsiteY4" fmla="*/ 0 h 1966342"/>
                <a:gd name="connsiteX5" fmla="*/ 2387504 w 2387504"/>
                <a:gd name="connsiteY5" fmla="*/ 675111 h 1966342"/>
                <a:gd name="connsiteX6" fmla="*/ 2387504 w 2387504"/>
                <a:gd name="connsiteY6" fmla="*/ 1291231 h 1966342"/>
                <a:gd name="connsiteX7" fmla="*/ 2387504 w 2387504"/>
                <a:gd name="connsiteY7" fmla="*/ 1966342 h 1966342"/>
                <a:gd name="connsiteX8" fmla="*/ 1862253 w 2387504"/>
                <a:gd name="connsiteY8" fmla="*/ 1966342 h 1966342"/>
                <a:gd name="connsiteX9" fmla="*/ 1289252 w 2387504"/>
                <a:gd name="connsiteY9" fmla="*/ 1966342 h 1966342"/>
                <a:gd name="connsiteX10" fmla="*/ 740126 w 2387504"/>
                <a:gd name="connsiteY10" fmla="*/ 1966342 h 1966342"/>
                <a:gd name="connsiteX11" fmla="*/ 0 w 2387504"/>
                <a:gd name="connsiteY11" fmla="*/ 1966342 h 1966342"/>
                <a:gd name="connsiteX12" fmla="*/ 0 w 2387504"/>
                <a:gd name="connsiteY12" fmla="*/ 1310895 h 1966342"/>
                <a:gd name="connsiteX13" fmla="*/ 0 w 2387504"/>
                <a:gd name="connsiteY13" fmla="*/ 616120 h 1966342"/>
                <a:gd name="connsiteX14" fmla="*/ 0 w 2387504"/>
                <a:gd name="connsiteY14" fmla="*/ 0 h 196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7504" h="1966342" extrusionOk="0">
                  <a:moveTo>
                    <a:pt x="0" y="0"/>
                  </a:moveTo>
                  <a:cubicBezTo>
                    <a:pt x="249823" y="3134"/>
                    <a:pt x="407559" y="-5548"/>
                    <a:pt x="549126" y="0"/>
                  </a:cubicBezTo>
                  <a:cubicBezTo>
                    <a:pt x="690693" y="5548"/>
                    <a:pt x="945102" y="25227"/>
                    <a:pt x="1146002" y="0"/>
                  </a:cubicBezTo>
                  <a:cubicBezTo>
                    <a:pt x="1346902" y="-25227"/>
                    <a:pt x="1515733" y="25836"/>
                    <a:pt x="1719003" y="0"/>
                  </a:cubicBezTo>
                  <a:cubicBezTo>
                    <a:pt x="1922273" y="-25836"/>
                    <a:pt x="2176370" y="3435"/>
                    <a:pt x="2387504" y="0"/>
                  </a:cubicBezTo>
                  <a:cubicBezTo>
                    <a:pt x="2394455" y="180385"/>
                    <a:pt x="2415090" y="498153"/>
                    <a:pt x="2387504" y="675111"/>
                  </a:cubicBezTo>
                  <a:cubicBezTo>
                    <a:pt x="2359918" y="852069"/>
                    <a:pt x="2408341" y="1083451"/>
                    <a:pt x="2387504" y="1291231"/>
                  </a:cubicBezTo>
                  <a:cubicBezTo>
                    <a:pt x="2366667" y="1499011"/>
                    <a:pt x="2379725" y="1632924"/>
                    <a:pt x="2387504" y="1966342"/>
                  </a:cubicBezTo>
                  <a:cubicBezTo>
                    <a:pt x="2193155" y="1990771"/>
                    <a:pt x="2079889" y="1960646"/>
                    <a:pt x="1862253" y="1966342"/>
                  </a:cubicBezTo>
                  <a:cubicBezTo>
                    <a:pt x="1644617" y="1972038"/>
                    <a:pt x="1528804" y="1983684"/>
                    <a:pt x="1289252" y="1966342"/>
                  </a:cubicBezTo>
                  <a:cubicBezTo>
                    <a:pt x="1049700" y="1949000"/>
                    <a:pt x="924371" y="1969290"/>
                    <a:pt x="740126" y="1966342"/>
                  </a:cubicBezTo>
                  <a:cubicBezTo>
                    <a:pt x="555881" y="1963394"/>
                    <a:pt x="248982" y="1964578"/>
                    <a:pt x="0" y="1966342"/>
                  </a:cubicBezTo>
                  <a:cubicBezTo>
                    <a:pt x="14809" y="1704913"/>
                    <a:pt x="13341" y="1619732"/>
                    <a:pt x="0" y="1310895"/>
                  </a:cubicBezTo>
                  <a:cubicBezTo>
                    <a:pt x="-13341" y="1002058"/>
                    <a:pt x="-28726" y="847553"/>
                    <a:pt x="0" y="616120"/>
                  </a:cubicBezTo>
                  <a:cubicBezTo>
                    <a:pt x="28726" y="384687"/>
                    <a:pt x="-19233" y="22336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prstDash val="dashDot"/>
              <a:extLst>
                <a:ext uri="{C807C97D-BFC1-408E-A445-0C87EB9F89A2}">
                  <ask:lineSketchStyleProps xmlns:ask="http://schemas.microsoft.com/office/drawing/2018/sketchyshapes" sd="233988392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形 11" descr="烧杯 纯色填充">
              <a:extLst>
                <a:ext uri="{FF2B5EF4-FFF2-40B4-BE49-F238E27FC236}">
                  <a16:creationId xmlns:a16="http://schemas.microsoft.com/office/drawing/2014/main" id="{5CDDEB87-93D7-43C7-BA7D-1B5B54307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30625"/>
            <a:stretch/>
          </p:blipFill>
          <p:spPr>
            <a:xfrm>
              <a:off x="9748493" y="3817917"/>
              <a:ext cx="1297907" cy="900424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1930C3F-C58C-4F69-B749-404788F933F8}"/>
                </a:ext>
              </a:extLst>
            </p:cNvPr>
            <p:cNvSpPr txBox="1"/>
            <p:nvPr/>
          </p:nvSpPr>
          <p:spPr>
            <a:xfrm>
              <a:off x="10629451" y="4730499"/>
              <a:ext cx="9617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环境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8103730-0B07-4659-A4A7-39E0D1900C31}"/>
                </a:ext>
              </a:extLst>
            </p:cNvPr>
            <p:cNvSpPr/>
            <p:nvPr/>
          </p:nvSpPr>
          <p:spPr>
            <a:xfrm>
              <a:off x="9854680" y="3778197"/>
              <a:ext cx="1085531" cy="5087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0687A12-634F-4C25-830D-0AE3A8D769EA}"/>
                </a:ext>
              </a:extLst>
            </p:cNvPr>
            <p:cNvSpPr txBox="1"/>
            <p:nvPr/>
          </p:nvSpPr>
          <p:spPr>
            <a:xfrm>
              <a:off x="10076518" y="4054308"/>
              <a:ext cx="3212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系统</a:t>
              </a:r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757B9182-F546-4E5F-8425-C94CC0FEF6D6}"/>
              </a:ext>
            </a:extLst>
          </p:cNvPr>
          <p:cNvSpPr txBox="1"/>
          <p:nvPr/>
        </p:nvSpPr>
        <p:spPr>
          <a:xfrm>
            <a:off x="3188120" y="3243461"/>
            <a:ext cx="544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汉仪润圆-65简" panose="00020600040101010101" pitchFamily="18" charset="-122"/>
                <a:ea typeface="汉仪润圆-65简" panose="00020600040101010101" pitchFamily="18" charset="-122"/>
              </a:rPr>
              <a:t>开放系统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D1236C3-F055-410A-99A6-EC88FA2D7586}"/>
              </a:ext>
            </a:extLst>
          </p:cNvPr>
          <p:cNvSpPr txBox="1"/>
          <p:nvPr/>
        </p:nvSpPr>
        <p:spPr>
          <a:xfrm>
            <a:off x="7189399" y="3243461"/>
            <a:ext cx="544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汉仪润圆-65简" panose="00020600040101010101" pitchFamily="18" charset="-122"/>
                <a:ea typeface="汉仪润圆-65简" panose="00020600040101010101" pitchFamily="18" charset="-122"/>
              </a:rPr>
              <a:t>封闭系统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5BF78C3-7603-44EC-A79B-DA13CF676359}"/>
              </a:ext>
            </a:extLst>
          </p:cNvPr>
          <p:cNvSpPr txBox="1"/>
          <p:nvPr/>
        </p:nvSpPr>
        <p:spPr>
          <a:xfrm>
            <a:off x="11143169" y="3243461"/>
            <a:ext cx="544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汉仪润圆-65简" panose="00020600040101010101" pitchFamily="18" charset="-122"/>
                <a:ea typeface="汉仪润圆-65简" panose="00020600040101010101" pitchFamily="18" charset="-122"/>
              </a:rPr>
              <a:t>孤立系统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C71EDD3-AA41-4E17-9FFE-4CC3863B060F}"/>
              </a:ext>
            </a:extLst>
          </p:cNvPr>
          <p:cNvSpPr txBox="1"/>
          <p:nvPr/>
        </p:nvSpPr>
        <p:spPr>
          <a:xfrm>
            <a:off x="507459" y="5011798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对于孤立系统，当系统内各处的 宏观性质 达到一个稳定的状况时，称其达到 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平衡态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620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5" grpId="0"/>
      <p:bldP spid="50" grpId="0"/>
      <p:bldP spid="53" grpId="0"/>
      <p:bldP spid="54" grpId="0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FEC310F-E56D-48DE-941A-84B5FC0C9DAB}"/>
                  </a:ext>
                </a:extLst>
              </p:cNvPr>
              <p:cNvSpPr txBox="1"/>
              <p:nvPr/>
            </p:nvSpPr>
            <p:spPr>
              <a:xfrm>
                <a:off x="507460" y="1314720"/>
                <a:ext cx="11108176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力学中的研究对象是 质点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/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刚体，可以用 位矢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𝒓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、速度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𝒗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、加速度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𝒂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来描述质点和刚体的状态。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热学中的研究对象是 </a:t>
                </a:r>
                <a:r>
                  <a:rPr lang="zh-CN" altLang="en-US" sz="1600" dirty="0">
                    <a:solidFill>
                      <a:schemeClr val="accent2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热力学系统（气体）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，可以用 </a:t>
                </a:r>
                <a:r>
                  <a:rPr lang="zh-CN" altLang="en-US" sz="1600" dirty="0">
                    <a:solidFill>
                      <a:schemeClr val="accent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体积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𝑉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、</a:t>
                </a:r>
                <a:r>
                  <a:rPr lang="zh-CN" altLang="en-US" sz="1600" dirty="0">
                    <a:solidFill>
                      <a:schemeClr val="accent6">
                        <a:lumMod val="75000"/>
                      </a:schemeClr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压强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𝑝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、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温度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𝑇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来描述气体系统的状态。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FEC310F-E56D-48DE-941A-84B5FC0C9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314720"/>
                <a:ext cx="11108176" cy="800219"/>
              </a:xfrm>
              <a:prstGeom prst="rect">
                <a:avLst/>
              </a:prstGeom>
              <a:blipFill>
                <a:blip r:embed="rId4"/>
                <a:stretch>
                  <a:fillRect l="-274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33260CF7-8748-4C1F-8516-7E0AB41D0848}"/>
              </a:ext>
            </a:extLst>
          </p:cNvPr>
          <p:cNvSpPr txBox="1"/>
          <p:nvPr/>
        </p:nvSpPr>
        <p:spPr>
          <a:xfrm>
            <a:off x="507459" y="496110"/>
            <a:ext cx="2574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热力学系统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F06D901-C26D-4DF7-B5E2-87547DB47907}"/>
              </a:ext>
            </a:extLst>
          </p:cNvPr>
          <p:cNvSpPr txBox="1"/>
          <p:nvPr/>
        </p:nvSpPr>
        <p:spPr>
          <a:xfrm>
            <a:off x="3187974" y="775742"/>
            <a:ext cx="1858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热力学系统的描述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292653A-4EFA-4C3C-AAAA-EBCC4C5E780D}"/>
                  </a:ext>
                </a:extLst>
              </p:cNvPr>
              <p:cNvSpPr txBox="1"/>
              <p:nvPr/>
            </p:nvSpPr>
            <p:spPr>
              <a:xfrm>
                <a:off x="1441800" y="2410329"/>
                <a:ext cx="1099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solidFill>
                      <a:schemeClr val="accent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体积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𝑉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292653A-4EFA-4C3C-AAAA-EBCC4C5E7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00" y="2410329"/>
                <a:ext cx="1099800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4FA2D8E-D09D-4BAF-A406-02520CAB8573}"/>
                  </a:ext>
                </a:extLst>
              </p:cNvPr>
              <p:cNvSpPr txBox="1"/>
              <p:nvPr/>
            </p:nvSpPr>
            <p:spPr>
              <a:xfrm>
                <a:off x="5398500" y="2410329"/>
                <a:ext cx="1395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solidFill>
                      <a:schemeClr val="accent6">
                        <a:lumMod val="75000"/>
                      </a:schemeClr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压强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𝑝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4FA2D8E-D09D-4BAF-A406-02520CAB8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500" y="2410329"/>
                <a:ext cx="1395000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3013669-888B-4938-B037-4BCCD59398CC}"/>
                  </a:ext>
                </a:extLst>
              </p:cNvPr>
              <p:cNvSpPr txBox="1"/>
              <p:nvPr/>
            </p:nvSpPr>
            <p:spPr>
              <a:xfrm>
                <a:off x="9650400" y="2410329"/>
                <a:ext cx="1099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solidFill>
                      <a:srgbClr val="C00000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温度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𝑇</m:t>
                    </m:r>
                  </m:oMath>
                </a14:m>
                <a:r>
                  <a:rPr lang="zh-CN" altLang="en-US" sz="18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3013669-888B-4938-B037-4BCCD5939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400" y="2410329"/>
                <a:ext cx="1099800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D0C76B7E-B223-4BE9-A905-EB3D7EB13B9F}"/>
              </a:ext>
            </a:extLst>
          </p:cNvPr>
          <p:cNvSpPr txBox="1"/>
          <p:nvPr/>
        </p:nvSpPr>
        <p:spPr>
          <a:xfrm>
            <a:off x="625429" y="2880000"/>
            <a:ext cx="27325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指容纳气体的容器的体积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由于气体分子间有间距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因此气体体积不等于组成气体的所有粒子的体积之和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5E5E563-6F08-4677-9C9A-1CA21B233EEA}"/>
              </a:ext>
            </a:extLst>
          </p:cNvPr>
          <p:cNvSpPr txBox="1"/>
          <p:nvPr/>
        </p:nvSpPr>
        <p:spPr>
          <a:xfrm>
            <a:off x="4542786" y="2880000"/>
            <a:ext cx="3037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指作用在单位容器壁上的垂直压力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讨论单个分子的压强是无意义的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压强是大量气体分子对容器壁碰撞而产生的宏观效果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424CF1F-D63C-43AD-A00D-4A932E412F4F}"/>
              </a:ext>
            </a:extLst>
          </p:cNvPr>
          <p:cNvSpPr txBox="1"/>
          <p:nvPr/>
        </p:nvSpPr>
        <p:spPr>
          <a:xfrm>
            <a:off x="8834032" y="2875002"/>
            <a:ext cx="27325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反映气体冷热程度的物理量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>
              <a:spcBef>
                <a:spcPts val="600"/>
              </a:spcBef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讨论单个分子的温度是无意义的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>
              <a:spcBef>
                <a:spcPts val="600"/>
              </a:spcBef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温度是大量气体分子无规则热运动的宏观表现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C8F7328-3AA7-4EE1-A4BE-CB3FDBE84FB8}"/>
                  </a:ext>
                </a:extLst>
              </p:cNvPr>
              <p:cNvSpPr txBox="1"/>
              <p:nvPr/>
            </p:nvSpPr>
            <p:spPr>
              <a:xfrm>
                <a:off x="9841904" y="1576329"/>
                <a:ext cx="1638269" cy="276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=273.15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C8F7328-3AA7-4EE1-A4BE-CB3FDBE84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904" y="1576329"/>
                <a:ext cx="1638269" cy="276999"/>
              </a:xfrm>
              <a:prstGeom prst="rect">
                <a:avLst/>
              </a:prstGeom>
              <a:blipFill>
                <a:blip r:embed="rId8"/>
                <a:stretch>
                  <a:fillRect l="-2602" r="-2974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A162AA5F-CD9E-4D54-84B4-46E2DC174D7A}"/>
              </a:ext>
            </a:extLst>
          </p:cNvPr>
          <p:cNvSpPr txBox="1"/>
          <p:nvPr/>
        </p:nvSpPr>
        <p:spPr>
          <a:xfrm>
            <a:off x="507459" y="4241398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为了简化研究，我们提出了 理想气体 的模型。一定质量的 化学纯的 理想气体 的状态方程可表示为：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5548687-24C6-4911-8565-E4199EAE9E8C}"/>
              </a:ext>
            </a:extLst>
          </p:cNvPr>
          <p:cNvGrpSpPr/>
          <p:nvPr/>
        </p:nvGrpSpPr>
        <p:grpSpPr>
          <a:xfrm>
            <a:off x="463786" y="4723671"/>
            <a:ext cx="1400541" cy="643300"/>
            <a:chOff x="463786" y="4723671"/>
            <a:chExt cx="1400541" cy="643300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3212793E-795E-4991-95A6-8F79206428C6}"/>
                </a:ext>
              </a:extLst>
            </p:cNvPr>
            <p:cNvSpPr/>
            <p:nvPr/>
          </p:nvSpPr>
          <p:spPr>
            <a:xfrm>
              <a:off x="463786" y="4723671"/>
              <a:ext cx="1400541" cy="6433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FF9838DA-5618-4114-95A1-A50978A4D6AC}"/>
                    </a:ext>
                  </a:extLst>
                </p:cNvPr>
                <p:cNvSpPr txBox="1"/>
                <p:nvPr/>
              </p:nvSpPr>
              <p:spPr>
                <a:xfrm>
                  <a:off x="576364" y="4775058"/>
                  <a:ext cx="1175386" cy="5619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FF9838DA-5618-4114-95A1-A50978A4D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64" y="4775058"/>
                  <a:ext cx="1175386" cy="56194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A12B52B-0E8F-4931-B111-26BE5A9A7137}"/>
                  </a:ext>
                </a:extLst>
              </p:cNvPr>
              <p:cNvSpPr txBox="1"/>
              <p:nvPr/>
            </p:nvSpPr>
            <p:spPr>
              <a:xfrm>
                <a:off x="2045542" y="4844724"/>
                <a:ext cx="9647257" cy="422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：物质的量（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mol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 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：气体质量（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kg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  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：气体分子的摩尔质量（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kg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mol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 </a:t>
                </a: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：普适气体常数，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8.31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i="0" dirty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CN" sz="1400" i="0" dirty="0" smtClean="0">
                        <a:latin typeface="Cambria Math" panose="02040503050406030204" pitchFamily="18" charset="0"/>
                      </a:rPr>
                      <m:t>/(</m:t>
                    </m:r>
                    <m:r>
                      <m:rPr>
                        <m:sty m:val="p"/>
                      </m:rPr>
                      <a:rPr lang="en-US" altLang="zh-CN" sz="1400" i="0" dirty="0" smtClean="0">
                        <a:latin typeface="Cambria Math" panose="02040503050406030204" pitchFamily="18" charset="0"/>
                      </a:rPr>
                      <m:t>mol</m:t>
                    </m:r>
                    <m:r>
                      <a:rPr lang="zh-CN" altLang="en-US" sz="1400" i="0" dirty="0">
                        <a:latin typeface="Cambria Math" panose="02040503050406030204" pitchFamily="18" charset="0"/>
                      </a:rPr>
                      <m:t>・</m:t>
                    </m:r>
                    <m:r>
                      <m:rPr>
                        <m:sty m:val="p"/>
                      </m:rPr>
                      <a:rPr lang="en-US" altLang="zh-CN" sz="1400" i="0" dirty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zh-CN" sz="1400" i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A12B52B-0E8F-4931-B111-26BE5A9A7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542" y="4844724"/>
                <a:ext cx="9647257" cy="4226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00FC6901-EC9E-4379-A1D4-45793043D000}"/>
              </a:ext>
            </a:extLst>
          </p:cNvPr>
          <p:cNvGrpSpPr/>
          <p:nvPr/>
        </p:nvGrpSpPr>
        <p:grpSpPr>
          <a:xfrm>
            <a:off x="463785" y="5432037"/>
            <a:ext cx="1400541" cy="423770"/>
            <a:chOff x="463785" y="5432037"/>
            <a:chExt cx="1400541" cy="423770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51EA2D94-37AB-4825-972A-4239C38844AA}"/>
                </a:ext>
              </a:extLst>
            </p:cNvPr>
            <p:cNvSpPr/>
            <p:nvPr/>
          </p:nvSpPr>
          <p:spPr>
            <a:xfrm>
              <a:off x="463785" y="5432037"/>
              <a:ext cx="1400541" cy="42377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2DE3247-5E05-4ADB-8CB6-957132399F1E}"/>
                    </a:ext>
                  </a:extLst>
                </p:cNvPr>
                <p:cNvSpPr txBox="1"/>
                <p:nvPr/>
              </p:nvSpPr>
              <p:spPr>
                <a:xfrm>
                  <a:off x="715278" y="5504218"/>
                  <a:ext cx="8975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𝑛𝑘𝑇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2DE3247-5E05-4ADB-8CB6-957132399F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278" y="5504218"/>
                  <a:ext cx="89755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5405" r="-5405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2BA22A8-CCD2-4672-B813-557C47358851}"/>
                  </a:ext>
                </a:extLst>
              </p:cNvPr>
              <p:cNvSpPr txBox="1"/>
              <p:nvPr/>
            </p:nvSpPr>
            <p:spPr>
              <a:xfrm>
                <a:off x="2045543" y="5430832"/>
                <a:ext cx="9570092" cy="42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：单位体积内的气体分子数（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b="0" i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m</m:t>
                        </m:r>
                      </m:e>
                      <m:sup>
                        <m:r>
                          <a:rPr lang="en-US" altLang="zh-CN" sz="1400" b="0" i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  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：玻尔兹曼常数，</a:t>
                </a:r>
                <a14:m>
                  <m:oMath xmlns:m="http://schemas.openxmlformats.org/officeDocument/2006/math">
                    <m: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1.38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−23</m:t>
                        </m:r>
                      </m:sup>
                    </m:sSup>
                    <m: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i="0" dirty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CN" sz="1400" i="0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400" i="0" dirty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2BA22A8-CCD2-4672-B813-557C47358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543" y="5430832"/>
                <a:ext cx="9570092" cy="4237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5681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/>
      <p:bldP spid="18" grpId="0"/>
      <p:bldP spid="19" grpId="0"/>
      <p:bldP spid="20" grpId="0"/>
      <p:bldP spid="8" grpId="0"/>
      <p:bldP spid="22" grpId="0"/>
      <p:bldP spid="25" grpId="0"/>
      <p:bldP spid="9" grpId="0" animBg="1"/>
      <p:bldP spid="26" grpId="0"/>
      <p:bldP spid="12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DB8DE9-64A6-4F38-936C-A8A6EAC26560}"/>
                  </a:ext>
                </a:extLst>
              </p:cNvPr>
              <p:cNvSpPr txBox="1"/>
              <p:nvPr/>
            </p:nvSpPr>
            <p:spPr>
              <a:xfrm>
                <a:off x="507456" y="1471586"/>
                <a:ext cx="11108178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1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：有一截面均匀的封闭圆筒，中间被一个光滑的活塞分割成两边。若其中一边装有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0.1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kg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某一温度的氢气，则为了让活塞停留在圆筒的正中央，另一边应装入同一温度的氧气质量为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________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DB8DE9-64A6-4F38-936C-A8A6EAC26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6" y="1471586"/>
                <a:ext cx="11108178" cy="795795"/>
              </a:xfrm>
              <a:prstGeom prst="rect">
                <a:avLst/>
              </a:prstGeom>
              <a:blipFill>
                <a:blip r:embed="rId3"/>
                <a:stretch>
                  <a:fillRect l="-274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A45CAA0-6D72-4804-B8AF-EBB57F07C4E6}"/>
                  </a:ext>
                </a:extLst>
              </p:cNvPr>
              <p:cNvSpPr txBox="1"/>
              <p:nvPr/>
            </p:nvSpPr>
            <p:spPr>
              <a:xfrm>
                <a:off x="507456" y="2412899"/>
                <a:ext cx="11108178" cy="161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解：由题意，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则由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𝑝𝑉</m:t>
                    </m:r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𝑅𝑇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得：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𝑅𝑇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𝑅𝑇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=0.05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𝑅𝑇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𝑅𝑇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𝑅𝑇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den>
                    </m:f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𝑅𝑇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0.05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𝑅𝑇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32</m:t>
                        </m:r>
                      </m:den>
                    </m:f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𝑅𝑇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1.6 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kg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A45CAA0-6D72-4804-B8AF-EBB57F07C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6" y="2412899"/>
                <a:ext cx="11108178" cy="1611018"/>
              </a:xfrm>
              <a:prstGeom prst="rect">
                <a:avLst/>
              </a:prstGeom>
              <a:blipFill>
                <a:blip r:embed="rId4"/>
                <a:stretch>
                  <a:fillRect l="-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A08C5F5-187D-40CA-BE85-B45842BC596B}"/>
              </a:ext>
            </a:extLst>
          </p:cNvPr>
          <p:cNvSpPr txBox="1"/>
          <p:nvPr/>
        </p:nvSpPr>
        <p:spPr>
          <a:xfrm>
            <a:off x="507459" y="496110"/>
            <a:ext cx="2574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热力学系统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03D31DA-A072-4BE9-815F-5A3873CAC5AA}"/>
              </a:ext>
            </a:extLst>
          </p:cNvPr>
          <p:cNvSpPr txBox="1"/>
          <p:nvPr/>
        </p:nvSpPr>
        <p:spPr>
          <a:xfrm>
            <a:off x="3187974" y="775742"/>
            <a:ext cx="1858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热力学系统的描述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805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4FEC310F-E56D-48DE-941A-84B5FC0C9DAB}"/>
              </a:ext>
            </a:extLst>
          </p:cNvPr>
          <p:cNvSpPr txBox="1"/>
          <p:nvPr/>
        </p:nvSpPr>
        <p:spPr>
          <a:xfrm>
            <a:off x="507460" y="1314720"/>
            <a:ext cx="11108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气体是由 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大量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 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分子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 组成的物质。因此对于理想气体模型的描述，既要考虑“大量”，也要考虑“分子”。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理想气体模型有如下的假设：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260CF7-8748-4C1F-8516-7E0AB41D0848}"/>
              </a:ext>
            </a:extLst>
          </p:cNvPr>
          <p:cNvSpPr txBox="1"/>
          <p:nvPr/>
        </p:nvSpPr>
        <p:spPr>
          <a:xfrm>
            <a:off x="507459" y="496110"/>
            <a:ext cx="4153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理想气体的压强和温度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F06D901-C26D-4DF7-B5E2-87547DB47907}"/>
              </a:ext>
            </a:extLst>
          </p:cNvPr>
          <p:cNvSpPr txBox="1"/>
          <p:nvPr/>
        </p:nvSpPr>
        <p:spPr>
          <a:xfrm>
            <a:off x="4661065" y="775742"/>
            <a:ext cx="1745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理想气体的假设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3013669-888B-4938-B037-4BCCD59398CC}"/>
              </a:ext>
            </a:extLst>
          </p:cNvPr>
          <p:cNvSpPr txBox="1"/>
          <p:nvPr/>
        </p:nvSpPr>
        <p:spPr>
          <a:xfrm>
            <a:off x="507458" y="2216513"/>
            <a:ext cx="5588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有关</a:t>
            </a:r>
            <a:r>
              <a:rPr lang="zh-CN" altLang="en-US" sz="1800" dirty="0">
                <a:solidFill>
                  <a:schemeClr val="accent2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气体集体的统计性质</a:t>
            </a:r>
            <a:r>
              <a:rPr lang="zh-CN" altLang="en-US" sz="1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假设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C76B7E-B223-4BE9-A905-EB3D7EB13B9F}"/>
              </a:ext>
            </a:extLst>
          </p:cNvPr>
          <p:cNvSpPr txBox="1"/>
          <p:nvPr/>
        </p:nvSpPr>
        <p:spPr>
          <a:xfrm>
            <a:off x="625429" y="2690356"/>
            <a:ext cx="5470570" cy="1011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系统中 所有气体分子的速率 服从同一种随机分布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忽略重力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电磁力时，分子的空间位置 服从均匀分布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分子在任意时刻的运动取向 服从均匀分布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424CF1F-D63C-43AD-A00D-4A932E412F4F}"/>
              </a:ext>
            </a:extLst>
          </p:cNvPr>
          <p:cNvSpPr txBox="1"/>
          <p:nvPr/>
        </p:nvSpPr>
        <p:spPr>
          <a:xfrm>
            <a:off x="6096000" y="2695113"/>
            <a:ext cx="5470574" cy="68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分子的大小可以忽略不计，分子可视为质点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分子与分子间、分子与容器壁间只有碰撞作用，且为完全弹性碰撞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162AA5F-CD9E-4D54-84B4-46E2DC174D7A}"/>
              </a:ext>
            </a:extLst>
          </p:cNvPr>
          <p:cNvSpPr txBox="1"/>
          <p:nvPr/>
        </p:nvSpPr>
        <p:spPr>
          <a:xfrm>
            <a:off x="507459" y="3995595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在理想气体的假设下，我们可以推出 理想气体的压强公式 与 温度公式：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1858F93-970C-43CD-85CA-299AC11AC1E3}"/>
              </a:ext>
            </a:extLst>
          </p:cNvPr>
          <p:cNvGrpSpPr/>
          <p:nvPr/>
        </p:nvGrpSpPr>
        <p:grpSpPr>
          <a:xfrm>
            <a:off x="2136969" y="4626081"/>
            <a:ext cx="2329518" cy="643300"/>
            <a:chOff x="463787" y="4723671"/>
            <a:chExt cx="2329518" cy="643300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3212793E-795E-4991-95A6-8F79206428C6}"/>
                </a:ext>
              </a:extLst>
            </p:cNvPr>
            <p:cNvSpPr/>
            <p:nvPr/>
          </p:nvSpPr>
          <p:spPr>
            <a:xfrm>
              <a:off x="463787" y="4723671"/>
              <a:ext cx="2329518" cy="6433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FF9838DA-5618-4114-95A1-A50978A4D6AC}"/>
                    </a:ext>
                  </a:extLst>
                </p:cNvPr>
                <p:cNvSpPr txBox="1"/>
                <p:nvPr/>
              </p:nvSpPr>
              <p:spPr>
                <a:xfrm>
                  <a:off x="611985" y="4775058"/>
                  <a:ext cx="2033121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𝑛𝑚</m:t>
                        </m:r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FF9838DA-5618-4114-95A1-A50978A4D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985" y="4775058"/>
                  <a:ext cx="2033121" cy="5203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96BE588-DEF1-4322-9697-D2FF69D180EB}"/>
              </a:ext>
            </a:extLst>
          </p:cNvPr>
          <p:cNvGrpSpPr/>
          <p:nvPr/>
        </p:nvGrpSpPr>
        <p:grpSpPr>
          <a:xfrm>
            <a:off x="7666528" y="4626081"/>
            <a:ext cx="2329518" cy="643300"/>
            <a:chOff x="4071195" y="4723671"/>
            <a:chExt cx="2329518" cy="643300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51EA2D94-37AB-4825-972A-4239C38844AA}"/>
                </a:ext>
              </a:extLst>
            </p:cNvPr>
            <p:cNvSpPr/>
            <p:nvPr/>
          </p:nvSpPr>
          <p:spPr>
            <a:xfrm>
              <a:off x="4071195" y="4723671"/>
              <a:ext cx="2329518" cy="643300"/>
            </a:xfrm>
            <a:prstGeom prst="roundRect">
              <a:avLst/>
            </a:pr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2DE3247-5E05-4ADB-8CB6-957132399F1E}"/>
                    </a:ext>
                  </a:extLst>
                </p:cNvPr>
                <p:cNvSpPr txBox="1"/>
                <p:nvPr/>
              </p:nvSpPr>
              <p:spPr>
                <a:xfrm>
                  <a:off x="4227720" y="4786019"/>
                  <a:ext cx="2134432" cy="5186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2DE3247-5E05-4ADB-8CB6-957132399F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7720" y="4786019"/>
                  <a:ext cx="2134432" cy="51860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2BA22A8-CCD2-4672-B813-557C47358851}"/>
                  </a:ext>
                </a:extLst>
              </p:cNvPr>
              <p:cNvSpPr txBox="1"/>
              <p:nvPr/>
            </p:nvSpPr>
            <p:spPr>
              <a:xfrm>
                <a:off x="172192" y="5412462"/>
                <a:ext cx="11804073" cy="42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：气体分子数密度（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b="0" i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m</m:t>
                        </m:r>
                      </m:e>
                      <m:sup>
                        <m:r>
                          <a:rPr lang="en-US" altLang="zh-CN" sz="1400" b="0" i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 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：玻尔兹曼常数，</a:t>
                </a:r>
                <a14:m>
                  <m:oMath xmlns:m="http://schemas.openxmlformats.org/officeDocument/2006/math">
                    <m: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1.38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−23</m:t>
                        </m:r>
                      </m:sup>
                    </m:sSup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CN" sz="1400" dirty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400" i="0" dirty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14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：单个分子质量（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kg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：分子速率平方的平均（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m</m:t>
                    </m:r>
                    <m:r>
                      <a:rPr lang="en-US" altLang="zh-CN" sz="140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40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s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2BA22A8-CCD2-4672-B813-557C47358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92" y="5412462"/>
                <a:ext cx="11804073" cy="4237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80BD181A-51C1-4A7F-ABEF-9A90C0A2C0F7}"/>
              </a:ext>
            </a:extLst>
          </p:cNvPr>
          <p:cNvSpPr txBox="1"/>
          <p:nvPr/>
        </p:nvSpPr>
        <p:spPr>
          <a:xfrm>
            <a:off x="6095999" y="2216513"/>
            <a:ext cx="5588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有关</a:t>
            </a:r>
            <a:r>
              <a:rPr lang="zh-CN" altLang="en-US" sz="1800" dirty="0">
                <a:solidFill>
                  <a:schemeClr val="accent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单个分子的力学性质</a:t>
            </a:r>
            <a:r>
              <a:rPr lang="zh-CN" altLang="en-US" sz="1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假设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668ED4-A2AF-4910-964A-CC1C7813085E}"/>
              </a:ext>
            </a:extLst>
          </p:cNvPr>
          <p:cNvSpPr txBox="1"/>
          <p:nvPr/>
        </p:nvSpPr>
        <p:spPr>
          <a:xfrm>
            <a:off x="1382301" y="4627198"/>
            <a:ext cx="676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6"/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</a:rPr>
              <a:t>压强公式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95AEE65-3DD8-41C4-8CBB-B8AA1F3A7329}"/>
              </a:ext>
            </a:extLst>
          </p:cNvPr>
          <p:cNvSpPr txBox="1"/>
          <p:nvPr/>
        </p:nvSpPr>
        <p:spPr>
          <a:xfrm>
            <a:off x="10152571" y="4627197"/>
            <a:ext cx="676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</a:rPr>
              <a:t>温度公式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743EE56-4472-4A50-833F-D461E10474F1}"/>
              </a:ext>
            </a:extLst>
          </p:cNvPr>
          <p:cNvGrpSpPr/>
          <p:nvPr/>
        </p:nvGrpSpPr>
        <p:grpSpPr>
          <a:xfrm>
            <a:off x="7711982" y="4064171"/>
            <a:ext cx="2100942" cy="673526"/>
            <a:chOff x="7711982" y="4064171"/>
            <a:chExt cx="2100942" cy="673526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01B8F816-CA1B-4FB9-91E1-6C956A79196E}"/>
                </a:ext>
              </a:extLst>
            </p:cNvPr>
            <p:cNvCxnSpPr/>
            <p:nvPr/>
          </p:nvCxnSpPr>
          <p:spPr>
            <a:xfrm>
              <a:off x="8070040" y="4426482"/>
              <a:ext cx="0" cy="31121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DE8A462-0561-444A-9D93-6FBD622450DF}"/>
                </a:ext>
              </a:extLst>
            </p:cNvPr>
            <p:cNvSpPr txBox="1"/>
            <p:nvPr/>
          </p:nvSpPr>
          <p:spPr>
            <a:xfrm>
              <a:off x="7711982" y="4064171"/>
              <a:ext cx="21009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分子平均平动动能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6282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/>
      <p:bldP spid="20" grpId="0"/>
      <p:bldP spid="8" grpId="0"/>
      <p:bldP spid="25" grpId="0"/>
      <p:bldP spid="26" grpId="0"/>
      <p:bldP spid="31" grpId="0"/>
      <p:bldP spid="23" grpId="0"/>
      <p:bldP spid="4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4176DD3-4EF5-4A59-9EAC-AA2CA8955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950" y="1336552"/>
            <a:ext cx="2617591" cy="2581873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3260CF7-8748-4C1F-8516-7E0AB41D0848}"/>
              </a:ext>
            </a:extLst>
          </p:cNvPr>
          <p:cNvSpPr txBox="1"/>
          <p:nvPr/>
        </p:nvSpPr>
        <p:spPr>
          <a:xfrm>
            <a:off x="507459" y="496110"/>
            <a:ext cx="4153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理想气体的压强和温度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F06D901-C26D-4DF7-B5E2-87547DB47907}"/>
              </a:ext>
            </a:extLst>
          </p:cNvPr>
          <p:cNvSpPr txBox="1"/>
          <p:nvPr/>
        </p:nvSpPr>
        <p:spPr>
          <a:xfrm>
            <a:off x="4661064" y="775742"/>
            <a:ext cx="2220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理想气体的压强公式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1858F93-970C-43CD-85CA-299AC11AC1E3}"/>
              </a:ext>
            </a:extLst>
          </p:cNvPr>
          <p:cNvGrpSpPr/>
          <p:nvPr/>
        </p:nvGrpSpPr>
        <p:grpSpPr>
          <a:xfrm>
            <a:off x="9286117" y="4205165"/>
            <a:ext cx="2329518" cy="643300"/>
            <a:chOff x="463787" y="4723671"/>
            <a:chExt cx="2329518" cy="643300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3212793E-795E-4991-95A6-8F79206428C6}"/>
                </a:ext>
              </a:extLst>
            </p:cNvPr>
            <p:cNvSpPr/>
            <p:nvPr/>
          </p:nvSpPr>
          <p:spPr>
            <a:xfrm>
              <a:off x="463787" y="4723671"/>
              <a:ext cx="2329518" cy="6433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FF9838DA-5618-4114-95A1-A50978A4D6AC}"/>
                    </a:ext>
                  </a:extLst>
                </p:cNvPr>
                <p:cNvSpPr txBox="1"/>
                <p:nvPr/>
              </p:nvSpPr>
              <p:spPr>
                <a:xfrm>
                  <a:off x="611985" y="4775058"/>
                  <a:ext cx="2033121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𝑛𝑚</m:t>
                        </m:r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FF9838DA-5618-4114-95A1-A50978A4D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985" y="4775058"/>
                  <a:ext cx="2033121" cy="5203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2BA22A8-CCD2-4672-B813-557C47358851}"/>
                  </a:ext>
                </a:extLst>
              </p:cNvPr>
              <p:cNvSpPr txBox="1"/>
              <p:nvPr/>
            </p:nvSpPr>
            <p:spPr>
              <a:xfrm>
                <a:off x="7144603" y="5043618"/>
                <a:ext cx="4570401" cy="945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zh-CN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：气体分子数密度（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m</m:t>
                        </m:r>
                      </m:e>
                      <m:sup>
                        <m:r>
                          <a:rPr lang="en-US" altLang="zh-CN" sz="14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r"/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：玻尔兹曼常数，</a:t>
                </a:r>
                <a14:m>
                  <m:oMath xmlns:m="http://schemas.openxmlformats.org/officeDocument/2006/math">
                    <m:r>
                      <a:rPr lang="en-US" altLang="zh-CN" sz="14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1.38</m:t>
                    </m:r>
                    <m:r>
                      <a:rPr lang="en-US" altLang="zh-CN" sz="1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−23</m:t>
                        </m:r>
                      </m:sup>
                    </m:sSup>
                    <m:r>
                      <a:rPr lang="en-US" altLang="zh-CN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zh-CN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400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r"/>
                <a14:m>
                  <m:oMath xmlns:m="http://schemas.openxmlformats.org/officeDocument/2006/math">
                    <m:r>
                      <a:rPr lang="en-US" altLang="zh-CN" sz="1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</m:t>
                    </m:r>
                  </m:oMath>
                </a14:m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：单个分子质量（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kg</m:t>
                    </m:r>
                  </m:oMath>
                </a14:m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）    </a:t>
                </a:r>
                <a14:m>
                  <m:oMath xmlns:m="http://schemas.openxmlformats.org/officeDocument/2006/math">
                    <m:r>
                      <a:rPr lang="en-US" altLang="zh-CN" sz="1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</m:oMath>
                </a14:m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：分子平均速率（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m</m:t>
                    </m:r>
                    <m:r>
                      <a:rPr lang="en-US" altLang="zh-CN" sz="140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40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s</m:t>
                    </m:r>
                  </m:oMath>
                </a14:m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2BA22A8-CCD2-4672-B813-557C47358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603" y="5043618"/>
                <a:ext cx="4570401" cy="945195"/>
              </a:xfrm>
              <a:prstGeom prst="rect">
                <a:avLst/>
              </a:prstGeom>
              <a:blipFill>
                <a:blip r:embed="rId5"/>
                <a:stretch>
                  <a:fillRect r="-400" b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7668ED4-A2AF-4910-964A-CC1C7813085E}"/>
              </a:ext>
            </a:extLst>
          </p:cNvPr>
          <p:cNvSpPr txBox="1"/>
          <p:nvPr/>
        </p:nvSpPr>
        <p:spPr>
          <a:xfrm>
            <a:off x="8461513" y="4239937"/>
            <a:ext cx="676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6"/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</a:rPr>
              <a:t>压强公式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73DBD33-9899-41C1-B424-41B9A55FB9A2}"/>
                  </a:ext>
                </a:extLst>
              </p:cNvPr>
              <p:cNvSpPr txBox="1"/>
              <p:nvPr/>
            </p:nvSpPr>
            <p:spPr>
              <a:xfrm>
                <a:off x="507459" y="1454018"/>
                <a:ext cx="75713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1.</a:t>
                </a:r>
                <a:r>
                  <a:rPr lang="zh-CN" altLang="en-US" sz="160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单个 水平速度为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𝑥𝑖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 的分子 撞击容器壁上的面元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zh-CN" altLang="en-US" sz="1600" dirty="0"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73DBD33-9899-41C1-B424-41B9A55FB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1454018"/>
                <a:ext cx="7571349" cy="338554"/>
              </a:xfrm>
              <a:prstGeom prst="rect">
                <a:avLst/>
              </a:prstGeom>
              <a:blipFill>
                <a:blip r:embed="rId6"/>
                <a:stretch>
                  <a:fillRect l="-403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57C10F-BF47-4128-91C0-88B49F46FAD9}"/>
                  </a:ext>
                </a:extLst>
              </p:cNvPr>
              <p:cNvSpPr txBox="1"/>
              <p:nvPr/>
            </p:nvSpPr>
            <p:spPr>
              <a:xfrm>
                <a:off x="815199" y="1818984"/>
                <a:ext cx="79592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完全弹性碰撞，由动量定理：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(−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57C10F-BF47-4128-91C0-88B49F46F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99" y="1818984"/>
                <a:ext cx="7959249" cy="307777"/>
              </a:xfrm>
              <a:prstGeom prst="rect">
                <a:avLst/>
              </a:prstGeom>
              <a:blipFill>
                <a:blip r:embed="rId7"/>
                <a:stretch>
                  <a:fillRect l="-230" t="-3922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3A8CB68-7748-45A1-B1CF-18AEC1AD6D38}"/>
                  </a:ext>
                </a:extLst>
              </p:cNvPr>
              <p:cNvSpPr txBox="1"/>
              <p:nvPr/>
            </p:nvSpPr>
            <p:spPr>
              <a:xfrm>
                <a:off x="507459" y="2227260"/>
                <a:ext cx="75713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2.</a:t>
                </a:r>
                <a:r>
                  <a:rPr lang="zh-CN" altLang="en-US" sz="160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所有 水平速度为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 的分子 在时间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汉仪润圆-65简" panose="00020600040101010101" pitchFamily="18" charset="-122"/>
                      </a:rPr>
                      <m:t>d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汉仪润圆-65简" panose="00020600040101010101" pitchFamily="18" charset="-122"/>
                      </a:rPr>
                      <m:t>𝑡</m:t>
                    </m:r>
                  </m:oMath>
                </a14:m>
                <a:r>
                  <a:rPr lang="zh-CN" altLang="en-US" sz="160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内 撞击容器壁上的面元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zh-CN" altLang="en-US" sz="1600" dirty="0"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3A8CB68-7748-45A1-B1CF-18AEC1AD6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2227260"/>
                <a:ext cx="7571349" cy="338554"/>
              </a:xfrm>
              <a:prstGeom prst="rect">
                <a:avLst/>
              </a:prstGeom>
              <a:blipFill>
                <a:blip r:embed="rId8"/>
                <a:stretch>
                  <a:fillRect l="-403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F18D241-CECA-46CE-969E-785CEFCDC7C1}"/>
                  </a:ext>
                </a:extLst>
              </p:cNvPr>
              <p:cNvSpPr txBox="1"/>
              <p:nvPr/>
            </p:nvSpPr>
            <p:spPr>
              <a:xfrm>
                <a:off x="815199" y="2594821"/>
                <a:ext cx="7959249" cy="904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由动量定理：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4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·2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为速率为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的分子数的密度。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即：</a:t>
                </a:r>
                <a:r>
                  <a:rPr lang="en-US" altLang="zh-CN" sz="1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就是时间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内撞击面元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1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的分子个数（</a:t>
                </a:r>
                <a14:m>
                  <m:oMath xmlns:m="http://schemas.openxmlformats.org/officeDocument/2006/math">
                    <m:r>
                      <a:rPr lang="zh-CN" altLang="en-US" sz="14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数量</m:t>
                    </m:r>
                    <m:r>
                      <a:rPr lang="zh-CN" altLang="en-US" sz="14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密度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zh-CN" altLang="en-US" sz="14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体积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zh-CN" altLang="en-US" sz="14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数</m:t>
                    </m:r>
                    <m:r>
                      <a:rPr lang="zh-CN" altLang="en-US" sz="14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量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前面乘以因子</a:t>
                </a: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1/2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，是因为平均看来有一半分子朝向器壁、一半分子远离器壁</a:t>
                </a: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F18D241-CECA-46CE-969E-785CEFCDC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99" y="2594821"/>
                <a:ext cx="7959249" cy="904350"/>
              </a:xfrm>
              <a:prstGeom prst="rect">
                <a:avLst/>
              </a:prstGeom>
              <a:blipFill>
                <a:blip r:embed="rId9"/>
                <a:stretch>
                  <a:fillRect l="-230" b="-6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98C98AF-1896-44C3-95B7-412CF29D4614}"/>
                  </a:ext>
                </a:extLst>
              </p:cNvPr>
              <p:cNvSpPr txBox="1"/>
              <p:nvPr/>
            </p:nvSpPr>
            <p:spPr>
              <a:xfrm>
                <a:off x="507458" y="3622095"/>
                <a:ext cx="75713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3.</a:t>
                </a:r>
                <a:r>
                  <a:rPr lang="zh-CN" altLang="en-US" sz="160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各种水平速度的分子 在时间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汉仪润圆-65简" panose="00020600040101010101" pitchFamily="18" charset="-122"/>
                      </a:rPr>
                      <m:t>d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汉仪润圆-65简" panose="00020600040101010101" pitchFamily="18" charset="-122"/>
                      </a:rPr>
                      <m:t>𝑡</m:t>
                    </m:r>
                  </m:oMath>
                </a14:m>
                <a:r>
                  <a:rPr lang="zh-CN" altLang="en-US" sz="160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内 撞击容器壁上的面元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zh-CN" altLang="en-US" sz="1600" dirty="0"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98C98AF-1896-44C3-95B7-412CF29D4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3622095"/>
                <a:ext cx="7571349" cy="338554"/>
              </a:xfrm>
              <a:prstGeom prst="rect">
                <a:avLst/>
              </a:prstGeom>
              <a:blipFill>
                <a:blip r:embed="rId10"/>
                <a:stretch>
                  <a:fillRect l="-403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B6A5C0-ED82-4204-A935-6482D69309C0}"/>
                  </a:ext>
                </a:extLst>
              </p:cNvPr>
              <p:cNvSpPr txBox="1"/>
              <p:nvPr/>
            </p:nvSpPr>
            <p:spPr>
              <a:xfrm>
                <a:off x="815199" y="3987098"/>
                <a:ext cx="7959249" cy="333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将各种速度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求和：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b="0" i="1" dirty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altLang="zh-CN" sz="1400" i="1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sty m:val="p"/>
                          </m:rPr>
                          <a:rPr lang="en-US" altLang="zh-CN" sz="1400" i="1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nary>
                  </m:oMath>
                </a14:m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B6A5C0-ED82-4204-A935-6482D6930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99" y="3987098"/>
                <a:ext cx="7959249" cy="333681"/>
              </a:xfrm>
              <a:prstGeom prst="rect">
                <a:avLst/>
              </a:prstGeom>
              <a:blipFill>
                <a:blip r:embed="rId11"/>
                <a:stretch>
                  <a:fillRect l="-230" t="-90909" b="-14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176D128C-475B-4715-9FFB-E7572216EBC2}"/>
              </a:ext>
            </a:extLst>
          </p:cNvPr>
          <p:cNvSpPr txBox="1"/>
          <p:nvPr/>
        </p:nvSpPr>
        <p:spPr>
          <a:xfrm>
            <a:off x="507457" y="4428477"/>
            <a:ext cx="7571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汉仪润圆-65简" panose="00020600040101010101" pitchFamily="18" charset="-122"/>
                <a:ea typeface="汉仪润圆-65简" panose="00020600040101010101" pitchFamily="18" charset="-122"/>
              </a:rPr>
              <a:t>4.</a:t>
            </a:r>
            <a:r>
              <a:rPr lang="zh-CN" altLang="en-US" sz="1600" dirty="0">
                <a:latin typeface="汉仪润圆-65简" panose="00020600040101010101" pitchFamily="18" charset="-122"/>
                <a:ea typeface="汉仪润圆-65简" panose="00020600040101010101" pitchFamily="18" charset="-122"/>
              </a:rPr>
              <a:t>压强</a:t>
            </a:r>
            <a:r>
              <a:rPr lang="en-US" altLang="zh-CN" sz="1600" dirty="0">
                <a:latin typeface="汉仪润圆-65简" panose="00020600040101010101" pitchFamily="18" charset="-122"/>
                <a:ea typeface="汉仪润圆-65简" panose="00020600040101010101" pitchFamily="18" charset="-122"/>
              </a:rPr>
              <a:t>=</a:t>
            </a:r>
            <a:r>
              <a:rPr lang="zh-CN" altLang="en-US" sz="1600" dirty="0">
                <a:latin typeface="汉仪润圆-65简" panose="00020600040101010101" pitchFamily="18" charset="-122"/>
                <a:ea typeface="汉仪润圆-65简" panose="00020600040101010101" pitchFamily="18" charset="-122"/>
              </a:rPr>
              <a:t>力</a:t>
            </a:r>
            <a:r>
              <a:rPr lang="en-US" altLang="zh-CN" sz="1600" dirty="0">
                <a:latin typeface="汉仪润圆-65简" panose="00020600040101010101" pitchFamily="18" charset="-122"/>
                <a:ea typeface="汉仪润圆-65简" panose="00020600040101010101" pitchFamily="18" charset="-122"/>
              </a:rPr>
              <a:t>/</a:t>
            </a:r>
            <a:r>
              <a:rPr lang="zh-CN" altLang="en-US" sz="1600" dirty="0">
                <a:latin typeface="汉仪润圆-65简" panose="00020600040101010101" pitchFamily="18" charset="-122"/>
                <a:ea typeface="汉仪润圆-65简" panose="00020600040101010101" pitchFamily="18" charset="-122"/>
              </a:rPr>
              <a:t>面积，而力</a:t>
            </a:r>
            <a:r>
              <a:rPr lang="en-US" altLang="zh-CN" sz="1600" dirty="0">
                <a:latin typeface="汉仪润圆-65简" panose="00020600040101010101" pitchFamily="18" charset="-122"/>
                <a:ea typeface="汉仪润圆-65简" panose="00020600040101010101" pitchFamily="18" charset="-122"/>
              </a:rPr>
              <a:t>=</a:t>
            </a:r>
            <a:r>
              <a:rPr lang="zh-CN" altLang="en-US" sz="1600" dirty="0">
                <a:latin typeface="汉仪润圆-65简" panose="00020600040101010101" pitchFamily="18" charset="-122"/>
                <a:ea typeface="汉仪润圆-65简" panose="00020600040101010101" pitchFamily="18" charset="-122"/>
              </a:rPr>
              <a:t>冲量</a:t>
            </a:r>
            <a:r>
              <a:rPr lang="en-US" altLang="zh-CN" sz="1600" dirty="0">
                <a:latin typeface="汉仪润圆-65简" panose="00020600040101010101" pitchFamily="18" charset="-122"/>
                <a:ea typeface="汉仪润圆-65简" panose="00020600040101010101" pitchFamily="18" charset="-122"/>
              </a:rPr>
              <a:t>×</a:t>
            </a:r>
            <a:r>
              <a:rPr lang="zh-CN" altLang="en-US" sz="1600" dirty="0">
                <a:latin typeface="汉仪润圆-65简" panose="00020600040101010101" pitchFamily="18" charset="-122"/>
                <a:ea typeface="汉仪润圆-65简" panose="00020600040101010101" pitchFamily="18" charset="-122"/>
              </a:rPr>
              <a:t>时间，故有如下推导：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8CEEF5-C4E6-4D3A-BB6C-D1F6F455FF6E}"/>
                  </a:ext>
                </a:extLst>
              </p:cNvPr>
              <p:cNvSpPr txBox="1"/>
              <p:nvPr/>
            </p:nvSpPr>
            <p:spPr>
              <a:xfrm>
                <a:off x="815199" y="4863705"/>
                <a:ext cx="8619116" cy="1164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m:rPr>
                            <m:sty m:val="p"/>
                          </m:rP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  </a:t>
                </a:r>
              </a:p>
              <a:p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所有分子水平速度之平方的期望为：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14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p>
                        </m:sSubSup>
                      </m:e>
                    </m:acc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：速度为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的分子数个数）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根据统计假设，</a:t>
                </a:r>
                <a:r>
                  <a:rPr lang="zh-CN" altLang="en-US" sz="1400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14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p>
                        </m:sSubSup>
                      </m:e>
                    </m:acc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en-US" sz="1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p>
                        </m:sSubSup>
                      </m:e>
                    </m:acc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en-US" sz="1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𝑧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p>
                        </m:sSubSup>
                      </m:e>
                    </m:acc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𝑛𝑚</m:t>
                    </m:r>
                    <m:acc>
                      <m:accPr>
                        <m:chr m:val="̅"/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18CEEF5-C4E6-4D3A-BB6C-D1F6F455F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99" y="4863705"/>
                <a:ext cx="8619116" cy="1164101"/>
              </a:xfrm>
              <a:prstGeom prst="rect">
                <a:avLst/>
              </a:prstGeom>
              <a:blipFill>
                <a:blip r:embed="rId12"/>
                <a:stretch>
                  <a:fillRect l="-212" t="-22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73221489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11108178" cy="425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2.1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：以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代表气体分子的方均根速率，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𝜌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表示气体的质量体密度，则理想气体的压强为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________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11108178" cy="425116"/>
              </a:xfrm>
              <a:prstGeom prst="rect">
                <a:avLst/>
              </a:prstGeom>
              <a:blipFill>
                <a:blip r:embed="rId3"/>
                <a:stretch>
                  <a:fillRect l="-27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7" y="1896702"/>
                <a:ext cx="8944856" cy="572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解：理想气体的压强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𝑛𝑚</m:t>
                    </m:r>
                    <m:acc>
                      <m:accPr>
                        <m:chr m:val="̅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𝑎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𝑛𝑚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zh-CN" altLang="en-US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𝜌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1896702"/>
                <a:ext cx="8944856" cy="572144"/>
              </a:xfrm>
              <a:prstGeom prst="rect">
                <a:avLst/>
              </a:prstGeom>
              <a:blipFill>
                <a:blip r:embed="rId4"/>
                <a:stretch>
                  <a:fillRect l="-341"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FF5726B6-EEF1-40C0-B079-CD826E333704}"/>
              </a:ext>
            </a:extLst>
          </p:cNvPr>
          <p:cNvSpPr txBox="1"/>
          <p:nvPr/>
        </p:nvSpPr>
        <p:spPr>
          <a:xfrm>
            <a:off x="507459" y="496110"/>
            <a:ext cx="4153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理想气体的压强和温度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9114F75-AC91-4259-8035-C6DB4575980A}"/>
              </a:ext>
            </a:extLst>
          </p:cNvPr>
          <p:cNvSpPr txBox="1"/>
          <p:nvPr/>
        </p:nvSpPr>
        <p:spPr>
          <a:xfrm>
            <a:off x="4661064" y="775742"/>
            <a:ext cx="2648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理想气体的压强与温度计算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DB8DE9-64A6-4F38-936C-A8A6EAC26560}"/>
                  </a:ext>
                </a:extLst>
              </p:cNvPr>
              <p:cNvSpPr txBox="1"/>
              <p:nvPr/>
            </p:nvSpPr>
            <p:spPr>
              <a:xfrm>
                <a:off x="507456" y="3156213"/>
                <a:ext cx="11108178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2.2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：当温度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𝑇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</m:t>
                    </m:r>
                  </m:oMath>
                </a14:m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________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时，氢分子的方均根速率等于离开地球表面的逃逸速度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11.2</m:t>
                    </m:r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km</m:t>
                    </m:r>
                    <m:r>
                      <a:rPr lang="en-US" altLang="zh-CN" sz="160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s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DB8DE9-64A6-4F38-936C-A8A6EAC26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6" y="3156213"/>
                <a:ext cx="11108178" cy="426463"/>
              </a:xfrm>
              <a:prstGeom prst="rect">
                <a:avLst/>
              </a:prstGeom>
              <a:blipFill>
                <a:blip r:embed="rId5"/>
                <a:stretch>
                  <a:fillRect l="-27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A45CAA0-6D72-4804-B8AF-EBB57F07C4E6}"/>
                  </a:ext>
                </a:extLst>
              </p:cNvPr>
              <p:cNvSpPr txBox="1"/>
              <p:nvPr/>
            </p:nvSpPr>
            <p:spPr>
              <a:xfrm>
                <a:off x="507456" y="3609445"/>
                <a:ext cx="11108178" cy="1321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解：理想气体的分子平均平动动能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̅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=11.2×</m:t>
                    </m:r>
                    <m:sSup>
                      <m:sSup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m</m:t>
                    </m:r>
                    <m:r>
                      <a:rPr lang="en-US" altLang="zh-C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s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时，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̅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acc>
                      <m:accPr>
                        <m:chr m:val="̅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̅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̅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̅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=1.01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  <a:endParaRPr lang="zh-CN" altLang="en-US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A45CAA0-6D72-4804-B8AF-EBB57F07C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6" y="3609445"/>
                <a:ext cx="11108178" cy="1321196"/>
              </a:xfrm>
              <a:prstGeom prst="rect">
                <a:avLst/>
              </a:prstGeom>
              <a:blipFill>
                <a:blip r:embed="rId6"/>
                <a:stretch>
                  <a:fillRect l="-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4000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2" grpId="0" uiExpand="1" build="p"/>
      <p:bldP spid="22" grpId="0"/>
      <p:bldP spid="2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2D82776-A97D-4F21-AA21-44A58A1B4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789" y="2485733"/>
            <a:ext cx="5263364" cy="2230239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7BD59B77-A9C0-C6D3-789B-C0E66F2A0339}"/>
              </a:ext>
            </a:extLst>
          </p:cNvPr>
          <p:cNvSpPr txBox="1"/>
          <p:nvPr/>
        </p:nvSpPr>
        <p:spPr>
          <a:xfrm>
            <a:off x="507460" y="1314720"/>
            <a:ext cx="11108176" cy="795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气体的宏观表现（如温度、压强等） 与 气体分子的微观性质（如速度、动能等） 具有联系。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下面我们将要研究 </a:t>
            </a:r>
            <a:r>
              <a:rPr lang="zh-CN" altLang="en-US" sz="1600" dirty="0">
                <a:solidFill>
                  <a:srgbClr val="C00000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气体温度 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 </a:t>
            </a:r>
            <a:r>
              <a:rPr lang="zh-CN" altLang="en-US" sz="1600" dirty="0">
                <a:solidFill>
                  <a:srgbClr val="FF0000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内能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 的关系。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721BB823-015A-45C5-A55A-C08AF09E5994}"/>
              </a:ext>
            </a:extLst>
          </p:cNvPr>
          <p:cNvSpPr txBox="1"/>
          <p:nvPr/>
        </p:nvSpPr>
        <p:spPr>
          <a:xfrm>
            <a:off x="507460" y="2405136"/>
            <a:ext cx="69550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众所周知：气体的温度越高，分子热运动的速度越快（即动能越大）。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一个刚性分子在空间中可能的运动取向 取决于它的 自由度。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067E6B7-ADB1-459B-AD6C-27CE11586D4F}"/>
              </a:ext>
            </a:extLst>
          </p:cNvPr>
          <p:cNvSpPr txBox="1"/>
          <p:nvPr/>
        </p:nvSpPr>
        <p:spPr>
          <a:xfrm>
            <a:off x="507459" y="496110"/>
            <a:ext cx="5141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能量按自由度分配的统计规律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E67171E-6781-4BB3-B226-B2588D234420}"/>
              </a:ext>
            </a:extLst>
          </p:cNvPr>
          <p:cNvSpPr txBox="1"/>
          <p:nvPr/>
        </p:nvSpPr>
        <p:spPr>
          <a:xfrm>
            <a:off x="5649238" y="775742"/>
            <a:ext cx="1299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能均分定理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Group 81">
                <a:extLst>
                  <a:ext uri="{FF2B5EF4-FFF2-40B4-BE49-F238E27FC236}">
                    <a16:creationId xmlns:a16="http://schemas.microsoft.com/office/drawing/2014/main" id="{B6BF99DF-7FCF-4EF4-9D41-023F816D85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494955"/>
                  </p:ext>
                </p:extLst>
              </p:nvPr>
            </p:nvGraphicFramePr>
            <p:xfrm>
              <a:off x="507459" y="3316909"/>
              <a:ext cx="6022330" cy="1302496"/>
            </p:xfrm>
            <a:graphic>
              <a:graphicData uri="http://schemas.openxmlformats.org/drawingml/2006/table">
                <a:tbl>
                  <a:tblPr firstRow="1" firstCol="1">
                    <a:tableStyleId>{7DF18680-E054-41AD-8BC1-D1AEF772440D}</a:tableStyleId>
                  </a:tblPr>
                  <a:tblGrid>
                    <a:gridCol w="186138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047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688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873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81616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1400" b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汉仪润圆-65简" panose="00020600040101010101" pitchFamily="18" charset="-122"/>
                              <a:ea typeface="汉仪润圆-65简" panose="00020600040101010101" pitchFamily="18" charset="-122"/>
                            </a:rPr>
                            <a:t>分子种类</a:t>
                          </a:r>
                          <a:endParaRPr kumimoji="0" lang="zh-CN" altLang="en-US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汉仪润圆-65简" panose="00020600040101010101" pitchFamily="18" charset="-122"/>
                            <a:ea typeface="汉仪润圆-65简" panose="00020600040101010101" pitchFamily="18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1400" b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汉仪润圆-65简" panose="00020600040101010101" pitchFamily="18" charset="-122"/>
                              <a:ea typeface="汉仪润圆-65简" panose="00020600040101010101" pitchFamily="18" charset="-122"/>
                            </a:rPr>
                            <a:t>平动自由度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1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汉仪润圆-65简" panose="00020600040101010101" pitchFamily="18" charset="-122"/>
                                </a:rPr>
                                <m:t>𝑡</m:t>
                              </m:r>
                            </m:oMath>
                          </a14:m>
                          <a:endParaRPr kumimoji="1" lang="en-US" altLang="zh-CN" sz="14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汉仪润圆-65简" panose="00020600040101010101" pitchFamily="18" charset="-122"/>
                            <a:ea typeface="汉仪润圆-65简" panose="00020600040101010101" pitchFamily="18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1400" b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汉仪润圆-65简" panose="00020600040101010101" pitchFamily="18" charset="-122"/>
                              <a:ea typeface="汉仪润圆-65简" panose="00020600040101010101" pitchFamily="18" charset="-122"/>
                            </a:rPr>
                            <a:t>转动自由度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1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汉仪润圆-65简" panose="00020600040101010101" pitchFamily="18" charset="-122"/>
                                </a:rPr>
                                <m:t>𝑟</m:t>
                              </m:r>
                            </m:oMath>
                          </a14:m>
                          <a:endParaRPr kumimoji="1" lang="en-US" altLang="zh-CN" sz="14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汉仪润圆-65简" panose="00020600040101010101" pitchFamily="18" charset="-122"/>
                            <a:ea typeface="汉仪润圆-65简" panose="00020600040101010101" pitchFamily="18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1400" b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汉仪润圆-65简" panose="00020600040101010101" pitchFamily="18" charset="-122"/>
                              <a:ea typeface="汉仪润圆-65简" panose="00020600040101010101" pitchFamily="18" charset="-122"/>
                            </a:rPr>
                            <a:t>总自由度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1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汉仪润圆-65简" panose="00020600040101010101" pitchFamily="18" charset="-122"/>
                                </a:rPr>
                                <m:t>𝑖</m:t>
                              </m:r>
                              <m:r>
                                <a:rPr kumimoji="1" lang="zh-CN" altLang="en-US" sz="1400" b="0" i="1" u="none" strike="noStrike" cap="none" normalizeH="0" baseline="0" dirty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汉仪润圆-65简" panose="00020600040101010101" pitchFamily="18" charset="-122"/>
                                </a:rPr>
                                <m:t>＝</m:t>
                              </m:r>
                              <m:r>
                                <a:rPr kumimoji="1" lang="en-US" altLang="zh-CN" sz="1400" b="0" i="1" u="none" strike="noStrike" cap="none" normalizeH="0" baseline="0" dirty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汉仪润圆-65简" panose="00020600040101010101" pitchFamily="18" charset="-122"/>
                                </a:rPr>
                                <m:t>𝑡</m:t>
                              </m:r>
                              <m:r>
                                <a:rPr kumimoji="1" lang="zh-CN" altLang="en-US" sz="1400" b="0" i="1" u="none" strike="noStrike" cap="none" normalizeH="0" baseline="0" dirty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汉仪润圆-65简" panose="00020600040101010101" pitchFamily="18" charset="-122"/>
                                </a:rPr>
                                <m:t>＋</m:t>
                              </m:r>
                              <m:r>
                                <a:rPr kumimoji="1" lang="en-US" altLang="zh-CN" sz="1400" b="0" i="1" u="none" strike="noStrike" cap="none" normalizeH="0" baseline="0" dirty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汉仪润圆-65简" panose="00020600040101010101" pitchFamily="18" charset="-122"/>
                                </a:rPr>
                                <m:t>𝑟</m:t>
                              </m:r>
                            </m:oMath>
                          </a14:m>
                          <a:endParaRPr kumimoji="1" lang="en-US" altLang="zh-CN" sz="14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汉仪润圆-65简" panose="00020600040101010101" pitchFamily="18" charset="-122"/>
                            <a:ea typeface="汉仪润圆-65简" panose="00020600040101010101" pitchFamily="18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93474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1400" b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钉钉进步体" panose="00020600040101010101" pitchFamily="18" charset="-122"/>
                              <a:ea typeface="钉钉进步体" panose="00020600040101010101" pitchFamily="18" charset="-122"/>
                            </a:rPr>
                            <a:t>单原子分子</a:t>
                          </a:r>
                          <a:endParaRPr kumimoji="1" lang="zh-CN" altLang="en-US" sz="1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钉钉进步体" panose="00020600040101010101" pitchFamily="18" charset="-122"/>
                            <a:ea typeface="钉钉进步体" panose="00020600040101010101" pitchFamily="18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1400" b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kumimoji="0" lang="en-US" altLang="zh-CN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1400" b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kumimoji="0" lang="en-US" altLang="zh-CN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1400" b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kumimoji="0" lang="en-US" altLang="zh-CN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93474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1400" b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钉钉进步体" panose="00020600040101010101" pitchFamily="18" charset="-122"/>
                              <a:ea typeface="钉钉进步体" panose="00020600040101010101" pitchFamily="18" charset="-122"/>
                            </a:rPr>
                            <a:t>刚性双原子分子</a:t>
                          </a:r>
                          <a:endParaRPr kumimoji="1" lang="zh-CN" altLang="en-US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钉钉进步体" panose="00020600040101010101" pitchFamily="18" charset="-122"/>
                            <a:ea typeface="钉钉进步体" panose="00020600040101010101" pitchFamily="18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1400" b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kumimoji="0" lang="en-US" altLang="zh-CN" sz="1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1400" b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kumimoji="0" lang="en-US" altLang="zh-CN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1400" b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kumimoji="0" lang="en-US" altLang="zh-CN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93474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1400" b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钉钉进步体" panose="00020600040101010101" pitchFamily="18" charset="-122"/>
                              <a:ea typeface="钉钉进步体" panose="00020600040101010101" pitchFamily="18" charset="-122"/>
                            </a:rPr>
                            <a:t>刚性三原子以上分子</a:t>
                          </a:r>
                          <a:endParaRPr kumimoji="1" lang="zh-CN" altLang="en-US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钉钉进步体" panose="00020600040101010101" pitchFamily="18" charset="-122"/>
                            <a:ea typeface="钉钉进步体" panose="00020600040101010101" pitchFamily="18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1400" b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kumimoji="0" lang="en-US" altLang="zh-CN" sz="1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1400" b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kumimoji="0" lang="en-US" altLang="zh-CN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1400" b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</a:rPr>
                            <a:t>6</a:t>
                          </a:r>
                          <a:endParaRPr kumimoji="0" lang="en-US" altLang="zh-CN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Group 81">
                <a:extLst>
                  <a:ext uri="{FF2B5EF4-FFF2-40B4-BE49-F238E27FC236}">
                    <a16:creationId xmlns:a16="http://schemas.microsoft.com/office/drawing/2014/main" id="{B6BF99DF-7FCF-4EF4-9D41-023F816D85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494955"/>
                  </p:ext>
                </p:extLst>
              </p:nvPr>
            </p:nvGraphicFramePr>
            <p:xfrm>
              <a:off x="507459" y="3316909"/>
              <a:ext cx="6022330" cy="1302496"/>
            </p:xfrm>
            <a:graphic>
              <a:graphicData uri="http://schemas.openxmlformats.org/drawingml/2006/table">
                <a:tbl>
                  <a:tblPr firstRow="1" firstCol="1">
                    <a:tableStyleId>{7DF18680-E054-41AD-8BC1-D1AEF772440D}</a:tableStyleId>
                  </a:tblPr>
                  <a:tblGrid>
                    <a:gridCol w="186138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047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688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873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81616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1400" b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汉仪润圆-65简" panose="00020600040101010101" pitchFamily="18" charset="-122"/>
                              <a:ea typeface="汉仪润圆-65简" panose="00020600040101010101" pitchFamily="18" charset="-122"/>
                            </a:rPr>
                            <a:t>分子种类</a:t>
                          </a:r>
                          <a:endParaRPr kumimoji="0" lang="zh-CN" altLang="en-US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汉仪润圆-65简" panose="00020600040101010101" pitchFamily="18" charset="-122"/>
                            <a:ea typeface="汉仪润圆-65简" panose="00020600040101010101" pitchFamily="18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800" marB="46800" anchor="ctr" anchorCtr="1" horzOverflow="overflow">
                        <a:blipFill>
                          <a:blip r:embed="rId5"/>
                          <a:stretch>
                            <a:fillRect l="-155051" t="-1587" r="-246970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800" marB="46800" anchor="ctr" anchorCtr="1" horzOverflow="overflow">
                        <a:blipFill>
                          <a:blip r:embed="rId5"/>
                          <a:stretch>
                            <a:fillRect l="-225446" t="-1587" r="-118304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800" marB="46800" anchor="ctr" anchorCtr="1" horzOverflow="overflow">
                        <a:blipFill>
                          <a:blip r:embed="rId5"/>
                          <a:stretch>
                            <a:fillRect l="-279310" t="-1587" r="-1533" b="-25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696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1400" b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钉钉进步体" panose="00020600040101010101" pitchFamily="18" charset="-122"/>
                              <a:ea typeface="钉钉进步体" panose="00020600040101010101" pitchFamily="18" charset="-122"/>
                            </a:rPr>
                            <a:t>单原子分子</a:t>
                          </a:r>
                          <a:endParaRPr kumimoji="1" lang="zh-CN" altLang="en-US" sz="1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钉钉进步体" panose="00020600040101010101" pitchFamily="18" charset="-122"/>
                            <a:ea typeface="钉钉进步体" panose="00020600040101010101" pitchFamily="18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1400" b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kumimoji="0" lang="en-US" altLang="zh-CN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1400" b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kumimoji="0" lang="en-US" altLang="zh-CN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1400" b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kumimoji="0" lang="en-US" altLang="zh-CN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0696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1400" b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钉钉进步体" panose="00020600040101010101" pitchFamily="18" charset="-122"/>
                              <a:ea typeface="钉钉进步体" panose="00020600040101010101" pitchFamily="18" charset="-122"/>
                            </a:rPr>
                            <a:t>刚性双原子分子</a:t>
                          </a:r>
                          <a:endParaRPr kumimoji="1" lang="zh-CN" altLang="en-US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钉钉进步体" panose="00020600040101010101" pitchFamily="18" charset="-122"/>
                            <a:ea typeface="钉钉进步体" panose="00020600040101010101" pitchFamily="18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1400" b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kumimoji="0" lang="en-US" altLang="zh-CN" sz="1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1400" b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kumimoji="0" lang="en-US" altLang="zh-CN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1400" b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kumimoji="0" lang="en-US" altLang="zh-CN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0696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1400" b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钉钉进步体" panose="00020600040101010101" pitchFamily="18" charset="-122"/>
                              <a:ea typeface="钉钉进步体" panose="00020600040101010101" pitchFamily="18" charset="-122"/>
                            </a:rPr>
                            <a:t>刚性三原子以上分子</a:t>
                          </a:r>
                          <a:endParaRPr kumimoji="1" lang="zh-CN" altLang="en-US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钉钉进步体" panose="00020600040101010101" pitchFamily="18" charset="-122"/>
                            <a:ea typeface="钉钉进步体" panose="00020600040101010101" pitchFamily="18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1400" b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kumimoji="0" lang="en-US" altLang="zh-CN" sz="1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1400" b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kumimoji="0" lang="en-US" altLang="zh-CN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zh-CN" sz="1400" b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</a:rPr>
                            <a:t>6</a:t>
                          </a:r>
                          <a:endParaRPr kumimoji="0" lang="en-US" altLang="zh-CN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</a:endParaRPr>
                        </a:p>
                      </a:txBody>
                      <a:tcPr marL="90000" marR="90000" marT="46800" marB="46800" anchor="ctr" anchorCtr="1" horzOverflow="overflow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D2313A06-AF83-4E33-8301-3CEAEDE014F7}"/>
              </a:ext>
            </a:extLst>
          </p:cNvPr>
          <p:cNvSpPr txBox="1"/>
          <p:nvPr/>
        </p:nvSpPr>
        <p:spPr>
          <a:xfrm>
            <a:off x="507460" y="4827590"/>
            <a:ext cx="6022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关于刚性分子的</a:t>
            </a:r>
            <a:r>
              <a:rPr lang="zh-CN" altLang="en-US" sz="1600" dirty="0">
                <a:solidFill>
                  <a:srgbClr val="C00000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平均总动能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，有如下的能量按自由度均分定理：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8CC5654-5F24-4869-9775-51ECDE7964BD}"/>
              </a:ext>
            </a:extLst>
          </p:cNvPr>
          <p:cNvGrpSpPr/>
          <p:nvPr/>
        </p:nvGrpSpPr>
        <p:grpSpPr>
          <a:xfrm>
            <a:off x="576364" y="5324575"/>
            <a:ext cx="1504920" cy="643300"/>
            <a:chOff x="4071195" y="4723671"/>
            <a:chExt cx="2329518" cy="643300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2637C5F5-8ABF-4026-88F6-86CE760366B0}"/>
                </a:ext>
              </a:extLst>
            </p:cNvPr>
            <p:cNvSpPr/>
            <p:nvPr/>
          </p:nvSpPr>
          <p:spPr>
            <a:xfrm>
              <a:off x="4071195" y="4723671"/>
              <a:ext cx="2329518" cy="643300"/>
            </a:xfrm>
            <a:prstGeom prst="roundRect">
              <a:avLst/>
            </a:pr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299BFEA2-4EC3-4261-B7C2-8A7EC1F6EB1F}"/>
                    </a:ext>
                  </a:extLst>
                </p:cNvPr>
                <p:cNvSpPr txBox="1"/>
                <p:nvPr/>
              </p:nvSpPr>
              <p:spPr>
                <a:xfrm>
                  <a:off x="4168738" y="4786019"/>
                  <a:ext cx="2134432" cy="5148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299BFEA2-4EC3-4261-B7C2-8A7EC1F6EB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8738" y="4786019"/>
                  <a:ext cx="2134432" cy="51488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2DAB585-CE97-4576-9B4A-1249BD11E3A3}"/>
              </a:ext>
            </a:extLst>
          </p:cNvPr>
          <p:cNvSpPr txBox="1"/>
          <p:nvPr/>
        </p:nvSpPr>
        <p:spPr>
          <a:xfrm>
            <a:off x="2272352" y="5336588"/>
            <a:ext cx="9343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要使两种不同的气体达到相同温度，则分子的自由度越高，所需要的能量越高。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47C1985-61D1-451A-A2CE-1738656180BD}"/>
                  </a:ext>
                </a:extLst>
              </p:cNvPr>
              <p:cNvSpPr txBox="1"/>
              <p:nvPr/>
            </p:nvSpPr>
            <p:spPr>
              <a:xfrm>
                <a:off x="2272352" y="5611253"/>
                <a:ext cx="9343284" cy="396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能均分定理指的是 分子的平均</a:t>
                </a:r>
                <a:r>
                  <a:rPr lang="zh-CN" altLang="en-US" sz="1400" dirty="0">
                    <a:solidFill>
                      <a:srgbClr val="C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总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动能。对任何刚性分子组成的气体，平均平动动能都是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  <a:endPara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47C1985-61D1-451A-A2CE-173865618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352" y="5611253"/>
                <a:ext cx="9343284" cy="396968"/>
              </a:xfrm>
              <a:prstGeom prst="rect">
                <a:avLst/>
              </a:prstGeom>
              <a:blipFill>
                <a:blip r:embed="rId7"/>
                <a:stretch>
                  <a:fillRect l="-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4055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2" grpId="0" uiExpand="1"/>
      <p:bldP spid="34" grpId="0" uiExpand="1"/>
      <p:bldP spid="11" grpId="0"/>
      <p:bldP spid="3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8|70|10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8|70|10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8|70|1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9.8|3.3|13.1|32.9|6.2|7.7|9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8|70|10.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33820</TotalTime>
  <Words>3577</Words>
  <Application>Microsoft Office PowerPoint</Application>
  <PresentationFormat>宽屏</PresentationFormat>
  <Paragraphs>289</Paragraphs>
  <Slides>20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Arial</vt:lpstr>
      <vt:lpstr>楷体</vt:lpstr>
      <vt:lpstr>汉仪润圆-65简</vt:lpstr>
      <vt:lpstr>Times New Roman</vt:lpstr>
      <vt:lpstr>等线</vt:lpstr>
      <vt:lpstr>汉仪文黑-85W</vt:lpstr>
      <vt:lpstr>字由文艺黑</vt:lpstr>
      <vt:lpstr>等线 Light</vt:lpstr>
      <vt:lpstr>方正清刻本悦宋简体</vt:lpstr>
      <vt:lpstr>仿宋</vt:lpstr>
      <vt:lpstr>钉钉进步体</vt:lpstr>
      <vt:lpstr>方正小标宋简体</vt:lpstr>
      <vt:lpstr>Cambria Math</vt:lpstr>
      <vt:lpstr>华文中宋</vt:lpstr>
      <vt:lpstr>华文宋体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展 未央</dc:creator>
  <cp:lastModifiedBy>展 未央</cp:lastModifiedBy>
  <cp:revision>339</cp:revision>
  <dcterms:created xsi:type="dcterms:W3CDTF">2022-05-05T07:14:53Z</dcterms:created>
  <dcterms:modified xsi:type="dcterms:W3CDTF">2023-02-17T11:25:31Z</dcterms:modified>
</cp:coreProperties>
</file>